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B597"/>
    <a:srgbClr val="262626"/>
    <a:srgbClr val="F2F2F2"/>
    <a:srgbClr val="01B6B5"/>
    <a:srgbClr val="015DA7"/>
    <a:srgbClr val="E9F6F5"/>
    <a:srgbClr val="243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6" autoAdjust="0"/>
    <p:restoredTop sz="94660"/>
  </p:normalViewPr>
  <p:slideViewPr>
    <p:cSldViewPr>
      <p:cViewPr varScale="1">
        <p:scale>
          <a:sx n="115" d="100"/>
          <a:sy n="115" d="100"/>
        </p:scale>
        <p:origin x="69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D9C9C-2441-4A45-863C-4E56138E8AF9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81077-FCA7-4AAA-8527-C0BC26F2626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552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81077-FCA7-4AAA-8527-C0BC26F2626E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349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115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965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971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838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422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505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317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955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163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975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589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6D7B9-8C71-4A36-83AB-DFFD0636DB26}" type="datetimeFigureOut">
              <a:rPr lang="pt-PT" smtClean="0"/>
              <a:t>10-06-2022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71C6B-6C97-499F-8C80-113DEB516E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71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ribd.com/" TargetMode="External"/><Relationship Id="rId3" Type="http://schemas.openxmlformats.org/officeDocument/2006/relationships/hyperlink" Target="http://www.flickr.com/" TargetMode="External"/><Relationship Id="rId7" Type="http://schemas.openxmlformats.org/officeDocument/2006/relationships/hyperlink" Target="http://www.vimeo.com/" TargetMode="External"/><Relationship Id="rId2" Type="http://schemas.openxmlformats.org/officeDocument/2006/relationships/hyperlink" Target="http://www.openclipart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youtube.com/" TargetMode="External"/><Relationship Id="rId5" Type="http://schemas.openxmlformats.org/officeDocument/2006/relationships/hyperlink" Target="http://www.soundcloud.com/" TargetMode="External"/><Relationship Id="rId10" Type="http://schemas.openxmlformats.org/officeDocument/2006/relationships/hyperlink" Target="http://www.commons.wikipedia.com/" TargetMode="External"/><Relationship Id="rId4" Type="http://schemas.openxmlformats.org/officeDocument/2006/relationships/hyperlink" Target="http://www.jamendo.com/" TargetMode="External"/><Relationship Id="rId9" Type="http://schemas.openxmlformats.org/officeDocument/2006/relationships/hyperlink" Target="http://www.slideshare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reativecommons.or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85342" y="2665244"/>
            <a:ext cx="2038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Direitos de autor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85342" y="3219822"/>
            <a:ext cx="4142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Direitos de autor e </a:t>
            </a:r>
            <a:r>
              <a:rPr lang="pt-PT" sz="1600" i="1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Creative Commons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542940" y="2682514"/>
            <a:ext cx="0" cy="3385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532084" y="3302208"/>
            <a:ext cx="180000" cy="180000"/>
            <a:chOff x="971600" y="2355726"/>
            <a:chExt cx="432048" cy="432048"/>
          </a:xfrm>
        </p:grpSpPr>
        <p:sp>
          <p:nvSpPr>
            <p:cNvPr id="9" name="Oval 8"/>
            <p:cNvSpPr/>
            <p:nvPr/>
          </p:nvSpPr>
          <p:spPr>
            <a:xfrm>
              <a:off x="971600" y="2355726"/>
              <a:ext cx="288032" cy="28803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" name="Straight Connector 10"/>
            <p:cNvCxnSpPr>
              <a:stCxn id="9" idx="5"/>
            </p:cNvCxnSpPr>
            <p:nvPr/>
          </p:nvCxnSpPr>
          <p:spPr>
            <a:xfrm>
              <a:off x="1217451" y="2601577"/>
              <a:ext cx="186197" cy="18619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7159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981" y="298104"/>
            <a:ext cx="5515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 que significa «direitos de autor»?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5636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87574"/>
            <a:ext cx="8280920" cy="64697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Confere aos titulares de criações intelectuais, o exclusivo direito de dispor da sua obra e utilizá-la, ou autorizar a sua utilização por parte de terceiros, total ou parcialmente. </a:t>
            </a:r>
          </a:p>
        </p:txBody>
      </p:sp>
      <p:sp>
        <p:nvSpPr>
          <p:cNvPr id="15" name="CaixaDeTexto 10">
            <a:extLst>
              <a:ext uri="{FF2B5EF4-FFF2-40B4-BE49-F238E27FC236}">
                <a16:creationId xmlns:a16="http://schemas.microsoft.com/office/drawing/2014/main" id="{CD6290D5-D879-7DE1-9420-844FC66BCCAB}"/>
              </a:ext>
            </a:extLst>
          </p:cNvPr>
          <p:cNvSpPr txBox="1"/>
          <p:nvPr/>
        </p:nvSpPr>
        <p:spPr>
          <a:xfrm>
            <a:off x="323528" y="1707654"/>
            <a:ext cx="226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ED164B"/>
                </a:solidFill>
              </a:rPr>
              <a:t>Em que domínios?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954B77-C32F-266F-49AA-056D638020C1}"/>
              </a:ext>
            </a:extLst>
          </p:cNvPr>
          <p:cNvGrpSpPr/>
          <p:nvPr/>
        </p:nvGrpSpPr>
        <p:grpSpPr>
          <a:xfrm>
            <a:off x="0" y="2154784"/>
            <a:ext cx="3024336" cy="2725883"/>
            <a:chOff x="0" y="2154784"/>
            <a:chExt cx="3024336" cy="2725883"/>
          </a:xfrm>
        </p:grpSpPr>
        <p:pic>
          <p:nvPicPr>
            <p:cNvPr id="7" name="Picture 6" descr="A close-up of a light bulb&#10;&#10;Description automatically generated with low confidence">
              <a:extLst>
                <a:ext uri="{FF2B5EF4-FFF2-40B4-BE49-F238E27FC236}">
                  <a16:creationId xmlns:a16="http://schemas.microsoft.com/office/drawing/2014/main" id="{524311C8-D2A9-7C65-EA02-B1D537ED8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34"/>
            <a:stretch/>
          </p:blipFill>
          <p:spPr>
            <a:xfrm>
              <a:off x="0" y="2154784"/>
              <a:ext cx="3024336" cy="272588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D82600-F1A7-3505-63FA-0D4FC945CE34}"/>
                </a:ext>
              </a:extLst>
            </p:cNvPr>
            <p:cNvSpPr/>
            <p:nvPr/>
          </p:nvSpPr>
          <p:spPr>
            <a:xfrm>
              <a:off x="0" y="4587974"/>
              <a:ext cx="3024336" cy="288032"/>
            </a:xfrm>
            <a:prstGeom prst="rect">
              <a:avLst/>
            </a:prstGeom>
            <a:solidFill>
              <a:srgbClr val="F2F2F2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200" b="1" dirty="0">
                  <a:solidFill>
                    <a:schemeClr val="bg1">
                      <a:lumMod val="95000"/>
                    </a:schemeClr>
                  </a:solidFill>
                </a:rPr>
                <a:t>Científico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0BFF01-ECDF-02E5-3013-9681FCAE704C}"/>
              </a:ext>
            </a:extLst>
          </p:cNvPr>
          <p:cNvGrpSpPr/>
          <p:nvPr/>
        </p:nvGrpSpPr>
        <p:grpSpPr>
          <a:xfrm>
            <a:off x="3095330" y="2154784"/>
            <a:ext cx="3024336" cy="2725597"/>
            <a:chOff x="3095330" y="2154784"/>
            <a:chExt cx="3024336" cy="2725597"/>
          </a:xfrm>
        </p:grpSpPr>
        <p:pic>
          <p:nvPicPr>
            <p:cNvPr id="10" name="Picture 9" descr="A picture containing text, shelf, book, indoor&#10;&#10;Description automatically generated">
              <a:extLst>
                <a:ext uri="{FF2B5EF4-FFF2-40B4-BE49-F238E27FC236}">
                  <a16:creationId xmlns:a16="http://schemas.microsoft.com/office/drawing/2014/main" id="{939B1D4D-0C4E-C09C-361E-3532DDABF5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64" r="12321"/>
            <a:stretch/>
          </p:blipFill>
          <p:spPr>
            <a:xfrm>
              <a:off x="3095330" y="2154784"/>
              <a:ext cx="3024336" cy="272559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FCCCFE-68D2-A136-80AC-B3AE50785F40}"/>
                </a:ext>
              </a:extLst>
            </p:cNvPr>
            <p:cNvSpPr/>
            <p:nvPr/>
          </p:nvSpPr>
          <p:spPr>
            <a:xfrm>
              <a:off x="3095330" y="4587974"/>
              <a:ext cx="3024336" cy="288032"/>
            </a:xfrm>
            <a:prstGeom prst="rect">
              <a:avLst/>
            </a:prstGeom>
            <a:solidFill>
              <a:srgbClr val="26262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200" b="1" dirty="0">
                  <a:solidFill>
                    <a:schemeClr val="bg1">
                      <a:lumMod val="95000"/>
                    </a:schemeClr>
                  </a:solidFill>
                </a:rPr>
                <a:t>Literário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DE5568-5F32-340D-6849-76A7CB68A453}"/>
              </a:ext>
            </a:extLst>
          </p:cNvPr>
          <p:cNvGrpSpPr/>
          <p:nvPr/>
        </p:nvGrpSpPr>
        <p:grpSpPr>
          <a:xfrm>
            <a:off x="6190660" y="2154784"/>
            <a:ext cx="2953340" cy="2725094"/>
            <a:chOff x="6190660" y="2154784"/>
            <a:chExt cx="2953340" cy="2725094"/>
          </a:xfrm>
        </p:grpSpPr>
        <p:pic>
          <p:nvPicPr>
            <p:cNvPr id="12" name="Picture 11" descr="A picture containing rain, nature&#10;&#10;Description automatically generated">
              <a:extLst>
                <a:ext uri="{FF2B5EF4-FFF2-40B4-BE49-F238E27FC236}">
                  <a16:creationId xmlns:a16="http://schemas.microsoft.com/office/drawing/2014/main" id="{4D31FB07-78F1-A555-6DBA-4F7FA4A82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63" t="-193" r="12660" b="193"/>
            <a:stretch/>
          </p:blipFill>
          <p:spPr>
            <a:xfrm>
              <a:off x="6190660" y="2154784"/>
              <a:ext cx="2953340" cy="272034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A258610-DFC1-2A95-3BB3-E967E7105E05}"/>
                </a:ext>
              </a:extLst>
            </p:cNvPr>
            <p:cNvSpPr/>
            <p:nvPr/>
          </p:nvSpPr>
          <p:spPr>
            <a:xfrm>
              <a:off x="6190660" y="4591846"/>
              <a:ext cx="2953340" cy="288032"/>
            </a:xfrm>
            <a:prstGeom prst="rect">
              <a:avLst/>
            </a:prstGeom>
            <a:solidFill>
              <a:srgbClr val="26262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200" b="1" dirty="0">
                  <a:solidFill>
                    <a:schemeClr val="bg1">
                      <a:lumMod val="95000"/>
                    </a:schemeClr>
                  </a:solidFill>
                </a:rPr>
                <a:t>Artístico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9780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5981" y="298104"/>
            <a:ext cx="2747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Plágio… O que é?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5636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987574"/>
            <a:ext cx="8280920" cy="36484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ts val="2200"/>
              </a:lnSpc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É a utilização, sem autorização ou referência ao autor, do trabalho de outros.</a:t>
            </a:r>
          </a:p>
        </p:txBody>
      </p:sp>
      <p:sp>
        <p:nvSpPr>
          <p:cNvPr id="15" name="CaixaDeTexto 10">
            <a:extLst>
              <a:ext uri="{FF2B5EF4-FFF2-40B4-BE49-F238E27FC236}">
                <a16:creationId xmlns:a16="http://schemas.microsoft.com/office/drawing/2014/main" id="{CD6290D5-D879-7DE1-9420-844FC66BCCAB}"/>
              </a:ext>
            </a:extLst>
          </p:cNvPr>
          <p:cNvSpPr txBox="1"/>
          <p:nvPr/>
        </p:nvSpPr>
        <p:spPr>
          <a:xfrm>
            <a:off x="323528" y="1635646"/>
            <a:ext cx="2268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ED164B"/>
                </a:solidFill>
              </a:rPr>
              <a:t>Como por exemplo…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954B77-C32F-266F-49AA-056D638020C1}"/>
              </a:ext>
            </a:extLst>
          </p:cNvPr>
          <p:cNvGrpSpPr/>
          <p:nvPr/>
        </p:nvGrpSpPr>
        <p:grpSpPr>
          <a:xfrm>
            <a:off x="0" y="2154784"/>
            <a:ext cx="3024336" cy="2725883"/>
            <a:chOff x="0" y="2154784"/>
            <a:chExt cx="3024336" cy="27258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4311C8-D2A9-7C65-EA02-B1D537ED8E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80" r="18680"/>
            <a:stretch/>
          </p:blipFill>
          <p:spPr>
            <a:xfrm>
              <a:off x="0" y="2154784"/>
              <a:ext cx="3024336" cy="272588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D82600-F1A7-3505-63FA-0D4FC945CE34}"/>
                </a:ext>
              </a:extLst>
            </p:cNvPr>
            <p:cNvSpPr/>
            <p:nvPr/>
          </p:nvSpPr>
          <p:spPr>
            <a:xfrm>
              <a:off x="0" y="4587974"/>
              <a:ext cx="3024336" cy="288032"/>
            </a:xfrm>
            <a:prstGeom prst="rect">
              <a:avLst/>
            </a:prstGeom>
            <a:solidFill>
              <a:srgbClr val="26262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200" b="1" dirty="0">
                  <a:solidFill>
                    <a:schemeClr val="bg1">
                      <a:lumMod val="95000"/>
                    </a:schemeClr>
                  </a:solidFill>
                </a:rPr>
                <a:t>Textos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0BFF01-ECDF-02E5-3013-9681FCAE704C}"/>
              </a:ext>
            </a:extLst>
          </p:cNvPr>
          <p:cNvGrpSpPr/>
          <p:nvPr/>
        </p:nvGrpSpPr>
        <p:grpSpPr>
          <a:xfrm>
            <a:off x="3095330" y="2154784"/>
            <a:ext cx="3024336" cy="2725597"/>
            <a:chOff x="3095330" y="2154784"/>
            <a:chExt cx="3024336" cy="27255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39B1D4D-0C4E-C09C-361E-3532DDABF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3" r="24553"/>
            <a:stretch/>
          </p:blipFill>
          <p:spPr>
            <a:xfrm>
              <a:off x="3095330" y="2154784"/>
              <a:ext cx="3024336" cy="272559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FCCCFE-68D2-A136-80AC-B3AE50785F40}"/>
                </a:ext>
              </a:extLst>
            </p:cNvPr>
            <p:cNvSpPr/>
            <p:nvPr/>
          </p:nvSpPr>
          <p:spPr>
            <a:xfrm>
              <a:off x="3095330" y="4587974"/>
              <a:ext cx="3024336" cy="288032"/>
            </a:xfrm>
            <a:prstGeom prst="rect">
              <a:avLst/>
            </a:prstGeom>
            <a:solidFill>
              <a:srgbClr val="26262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200" b="1" dirty="0">
                  <a:solidFill>
                    <a:schemeClr val="bg1">
                      <a:lumMod val="95000"/>
                    </a:schemeClr>
                  </a:solidFill>
                </a:rPr>
                <a:t>Imagens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DE5568-5F32-340D-6849-76A7CB68A453}"/>
              </a:ext>
            </a:extLst>
          </p:cNvPr>
          <p:cNvGrpSpPr/>
          <p:nvPr/>
        </p:nvGrpSpPr>
        <p:grpSpPr>
          <a:xfrm>
            <a:off x="6190660" y="2154784"/>
            <a:ext cx="2953340" cy="2725094"/>
            <a:chOff x="6190660" y="2154784"/>
            <a:chExt cx="2953340" cy="272509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31FB07-78F1-A555-6DBA-4F7FA4A828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" t="-96" r="27999" b="96"/>
            <a:stretch/>
          </p:blipFill>
          <p:spPr>
            <a:xfrm>
              <a:off x="6190660" y="2154784"/>
              <a:ext cx="2953340" cy="272034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A258610-DFC1-2A95-3BB3-E967E7105E05}"/>
                </a:ext>
              </a:extLst>
            </p:cNvPr>
            <p:cNvSpPr/>
            <p:nvPr/>
          </p:nvSpPr>
          <p:spPr>
            <a:xfrm>
              <a:off x="6190660" y="4591846"/>
              <a:ext cx="2953340" cy="288032"/>
            </a:xfrm>
            <a:prstGeom prst="rect">
              <a:avLst/>
            </a:prstGeom>
            <a:solidFill>
              <a:srgbClr val="26262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200" b="1" dirty="0">
                  <a:solidFill>
                    <a:schemeClr val="bg1">
                      <a:lumMod val="95000"/>
                    </a:schemeClr>
                  </a:solidFill>
                </a:rPr>
                <a:t>Esquemas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5057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D6E0B-BC58-0A20-8B1B-94454DA42A0B}"/>
              </a:ext>
            </a:extLst>
          </p:cNvPr>
          <p:cNvSpPr txBox="1"/>
          <p:nvPr/>
        </p:nvSpPr>
        <p:spPr>
          <a:xfrm>
            <a:off x="1415981" y="298104"/>
            <a:ext cx="5530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Licenciamento dos direitos de autor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7CC59-C11E-ECE4-BE6B-0E925567D570}"/>
              </a:ext>
            </a:extLst>
          </p:cNvPr>
          <p:cNvSpPr txBox="1"/>
          <p:nvPr/>
        </p:nvSpPr>
        <p:spPr>
          <a:xfrm>
            <a:off x="1391791" y="1491630"/>
            <a:ext cx="4536504" cy="36484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Sem restrições (domínio público);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097B24-32BC-A945-188E-3F45EA037AB3}"/>
              </a:ext>
            </a:extLst>
          </p:cNvPr>
          <p:cNvSpPr txBox="1"/>
          <p:nvPr/>
        </p:nvSpPr>
        <p:spPr>
          <a:xfrm>
            <a:off x="1391791" y="2618290"/>
            <a:ext cx="4536504" cy="36484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 restrições (</a:t>
            </a:r>
            <a:r>
              <a:rPr lang="pt-PT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copyright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0E6E27-4B72-62DB-0BD4-835F459E2849}"/>
              </a:ext>
            </a:extLst>
          </p:cNvPr>
          <p:cNvSpPr txBox="1"/>
          <p:nvPr/>
        </p:nvSpPr>
        <p:spPr>
          <a:xfrm>
            <a:off x="1391791" y="3744951"/>
            <a:ext cx="4536504" cy="36484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Partilhado com restrições (</a:t>
            </a:r>
            <a:r>
              <a:rPr lang="pt-PT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copyleft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);</a:t>
            </a:r>
          </a:p>
        </p:txBody>
      </p:sp>
      <p:pic>
        <p:nvPicPr>
          <p:cNvPr id="6" name="Picture 3" descr="196px-PD-icon.svg.png">
            <a:extLst>
              <a:ext uri="{FF2B5EF4-FFF2-40B4-BE49-F238E27FC236}">
                <a16:creationId xmlns:a16="http://schemas.microsoft.com/office/drawing/2014/main" id="{269BBD10-DBA6-ADC9-24DC-473E7944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354" y="1302679"/>
            <a:ext cx="743942" cy="742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197px-Copyright.svg.png">
            <a:extLst>
              <a:ext uri="{FF2B5EF4-FFF2-40B4-BE49-F238E27FC236}">
                <a16:creationId xmlns:a16="http://schemas.microsoft.com/office/drawing/2014/main" id="{28186590-5CA2-F909-16D5-D6FC16F52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433" y="2428739"/>
            <a:ext cx="743942" cy="74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512px-Copyleft.svg.png">
            <a:extLst>
              <a:ext uri="{FF2B5EF4-FFF2-40B4-BE49-F238E27FC236}">
                <a16:creationId xmlns:a16="http://schemas.microsoft.com/office/drawing/2014/main" id="{454F1DAB-7915-A08C-2787-518A696E0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342" y="3556000"/>
            <a:ext cx="743942" cy="74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87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D6E0B-BC58-0A20-8B1B-94454DA42A0B}"/>
              </a:ext>
            </a:extLst>
          </p:cNvPr>
          <p:cNvSpPr txBox="1"/>
          <p:nvPr/>
        </p:nvSpPr>
        <p:spPr>
          <a:xfrm>
            <a:off x="1415981" y="298104"/>
            <a:ext cx="2950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i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Creative </a:t>
            </a:r>
            <a:r>
              <a:rPr lang="pt-PT" sz="2800" b="1" i="1" dirty="0" err="1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commons</a:t>
            </a:r>
            <a:endParaRPr lang="pt-PT" sz="2800" b="1" i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7CC59-C11E-ECE4-BE6B-0E925567D570}"/>
              </a:ext>
            </a:extLst>
          </p:cNvPr>
          <p:cNvSpPr txBox="1"/>
          <p:nvPr/>
        </p:nvSpPr>
        <p:spPr>
          <a:xfrm>
            <a:off x="395536" y="1419622"/>
            <a:ext cx="7632848" cy="151900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spcAft>
                <a:spcPts val="12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Tipo de licença que permite partilhar obras, desde que a mesma licença seja mantida;</a:t>
            </a:r>
          </a:p>
          <a:p>
            <a:pPr marL="182563" indent="-182563">
              <a:lnSpc>
                <a:spcPts val="2200"/>
              </a:lnSpc>
              <a:spcAft>
                <a:spcPts val="12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Segue uma filosofia </a:t>
            </a:r>
            <a:r>
              <a:rPr lang="pt-PT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Copyleft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</a:p>
          <a:p>
            <a:pPr marL="182563" indent="-182563">
              <a:lnSpc>
                <a:spcPts val="2200"/>
              </a:lnSpc>
              <a:spcAft>
                <a:spcPts val="12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Pode ser usado por qualquer pessoa ou entidade, para partilhar obras.</a:t>
            </a:r>
          </a:p>
        </p:txBody>
      </p:sp>
      <p:pic>
        <p:nvPicPr>
          <p:cNvPr id="9" name="Picture 3" descr="5212px-CC-logo.png">
            <a:extLst>
              <a:ext uri="{FF2B5EF4-FFF2-40B4-BE49-F238E27FC236}">
                <a16:creationId xmlns:a16="http://schemas.microsoft.com/office/drawing/2014/main" id="{B50B626D-A563-A189-381B-34B25AD09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35846"/>
            <a:ext cx="4489698" cy="107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77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D6E0B-BC58-0A20-8B1B-94454DA42A0B}"/>
              </a:ext>
            </a:extLst>
          </p:cNvPr>
          <p:cNvSpPr txBox="1"/>
          <p:nvPr/>
        </p:nvSpPr>
        <p:spPr>
          <a:xfrm>
            <a:off x="1415981" y="298104"/>
            <a:ext cx="4239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Licenças </a:t>
            </a:r>
            <a:r>
              <a:rPr lang="pt-PT" sz="2800" b="1" i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Creative </a:t>
            </a:r>
            <a:r>
              <a:rPr lang="pt-PT" sz="2800" b="1" i="1" dirty="0" err="1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commons</a:t>
            </a:r>
            <a:endParaRPr lang="pt-PT" sz="2800" b="1" i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7CC59-C11E-ECE4-BE6B-0E925567D570}"/>
              </a:ext>
            </a:extLst>
          </p:cNvPr>
          <p:cNvSpPr txBox="1"/>
          <p:nvPr/>
        </p:nvSpPr>
        <p:spPr>
          <a:xfrm>
            <a:off x="1174983" y="1734730"/>
            <a:ext cx="2520280" cy="36484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spcAft>
                <a:spcPts val="12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Atribuição (</a:t>
            </a:r>
            <a:r>
              <a:rPr lang="pt-PT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attribution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4B4882-EEEB-1A1B-50FC-9873CDD1279D}"/>
              </a:ext>
            </a:extLst>
          </p:cNvPr>
          <p:cNvSpPr txBox="1"/>
          <p:nvPr/>
        </p:nvSpPr>
        <p:spPr>
          <a:xfrm>
            <a:off x="5220072" y="1173872"/>
            <a:ext cx="2520280" cy="148655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Copiar</a:t>
            </a:r>
          </a:p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Distribuir</a:t>
            </a:r>
          </a:p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Transmitir</a:t>
            </a:r>
          </a:p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Adaptar</a:t>
            </a:r>
          </a:p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Alterar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C2A9F0F8-2B5B-6B4D-5070-6D4C2862F083}"/>
              </a:ext>
            </a:extLst>
          </p:cNvPr>
          <p:cNvSpPr/>
          <p:nvPr/>
        </p:nvSpPr>
        <p:spPr>
          <a:xfrm>
            <a:off x="5076056" y="1173872"/>
            <a:ext cx="144016" cy="1486559"/>
          </a:xfrm>
          <a:prstGeom prst="leftBrace">
            <a:avLst/>
          </a:prstGeom>
          <a:ln>
            <a:solidFill>
              <a:srgbClr val="03B5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782A16-BF3C-D77B-0B6C-881740C2DFEE}"/>
              </a:ext>
            </a:extLst>
          </p:cNvPr>
          <p:cNvSpPr txBox="1"/>
          <p:nvPr/>
        </p:nvSpPr>
        <p:spPr>
          <a:xfrm>
            <a:off x="425933" y="3042400"/>
            <a:ext cx="2520280" cy="64697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spcAft>
                <a:spcPts val="12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Uso não comercial (</a:t>
            </a:r>
            <a:r>
              <a:rPr lang="pt-PT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non-</a:t>
            </a:r>
            <a:r>
              <a:rPr lang="pt-PT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commercial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652204-810F-2D0C-FD3A-71E00A1C4742}"/>
              </a:ext>
            </a:extLst>
          </p:cNvPr>
          <p:cNvSpPr txBox="1"/>
          <p:nvPr/>
        </p:nvSpPr>
        <p:spPr>
          <a:xfrm>
            <a:off x="3207583" y="3042400"/>
            <a:ext cx="2628292" cy="64697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Não a obras derivadas (</a:t>
            </a:r>
            <a:r>
              <a:rPr lang="pt-PT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 </a:t>
            </a:r>
            <a:r>
              <a:rPr lang="pt-PT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derivates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7633F5-B7B2-C669-B6AA-8E574B2E40E4}"/>
              </a:ext>
            </a:extLst>
          </p:cNvPr>
          <p:cNvSpPr txBox="1"/>
          <p:nvPr/>
        </p:nvSpPr>
        <p:spPr>
          <a:xfrm>
            <a:off x="6097246" y="3042400"/>
            <a:ext cx="2628292" cy="64697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285750" indent="-285750">
              <a:lnSpc>
                <a:spcPts val="2200"/>
              </a:lnSpc>
              <a:buClr>
                <a:srgbClr val="03B597"/>
              </a:buClr>
              <a:buFont typeface="Calibri" panose="020F0502020204030204" pitchFamily="34" charset="0"/>
              <a:buChar char="+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Partilha pela mesma licença (</a:t>
            </a:r>
            <a:r>
              <a:rPr lang="pt-PT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share </a:t>
            </a:r>
            <a:r>
              <a:rPr lang="pt-PT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alike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5CDF45B3-7B0E-8D54-8EA5-3E4587FFA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64" y="1485150"/>
            <a:ext cx="864000" cy="864000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983EDF0C-C14B-7B7E-C513-B32549802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81" y="3728760"/>
            <a:ext cx="756000" cy="756000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61AB3496-B588-8C6E-95D9-3DAC43597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66" y="3728760"/>
            <a:ext cx="756000" cy="756000"/>
          </a:xfrm>
          <a:prstGeom prst="rect">
            <a:avLst/>
          </a:prstGeom>
        </p:spPr>
      </p:pic>
      <p:pic>
        <p:nvPicPr>
          <p:cNvPr id="21" name="Picture 2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CD06193-C0D6-6AB2-D70B-93ECF6859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52" y="3728760"/>
            <a:ext cx="7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49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D6E0B-BC58-0A20-8B1B-94454DA42A0B}"/>
              </a:ext>
            </a:extLst>
          </p:cNvPr>
          <p:cNvSpPr txBox="1"/>
          <p:nvPr/>
        </p:nvSpPr>
        <p:spPr>
          <a:xfrm>
            <a:off x="1415981" y="298104"/>
            <a:ext cx="6192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Os 6 tipos de licenças </a:t>
            </a:r>
            <a:r>
              <a:rPr lang="pt-PT" sz="2800" b="1" i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Creative </a:t>
            </a:r>
            <a:r>
              <a:rPr lang="pt-PT" sz="2800" b="1" i="1" dirty="0" err="1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commons</a:t>
            </a:r>
            <a:endParaRPr lang="pt-PT" sz="2800" b="1" i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by.png">
            <a:extLst>
              <a:ext uri="{FF2B5EF4-FFF2-40B4-BE49-F238E27FC236}">
                <a16:creationId xmlns:a16="http://schemas.microsoft.com/office/drawing/2014/main" id="{F266BF64-EAC6-2784-488B-3123F1894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456" y="1386664"/>
            <a:ext cx="205796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by-nc.png">
            <a:extLst>
              <a:ext uri="{FF2B5EF4-FFF2-40B4-BE49-F238E27FC236}">
                <a16:creationId xmlns:a16="http://schemas.microsoft.com/office/drawing/2014/main" id="{55AD2594-8A9A-96FA-0030-E35B2C1BB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277" y="2520055"/>
            <a:ext cx="2056318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by-sa.png">
            <a:extLst>
              <a:ext uri="{FF2B5EF4-FFF2-40B4-BE49-F238E27FC236}">
                <a16:creationId xmlns:a16="http://schemas.microsoft.com/office/drawing/2014/main" id="{AA13DFBD-49CB-3D10-88C0-C1366B53F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15" y="3653446"/>
            <a:ext cx="2060443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by-nc-sa1.png">
            <a:extLst>
              <a:ext uri="{FF2B5EF4-FFF2-40B4-BE49-F238E27FC236}">
                <a16:creationId xmlns:a16="http://schemas.microsoft.com/office/drawing/2014/main" id="{322444E9-10AC-766B-2B79-235A378AE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194" y="1386664"/>
            <a:ext cx="2056529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by-nd.png">
            <a:extLst>
              <a:ext uri="{FF2B5EF4-FFF2-40B4-BE49-F238E27FC236}">
                <a16:creationId xmlns:a16="http://schemas.microsoft.com/office/drawing/2014/main" id="{A243CC12-AEE6-5D42-D5B5-21D8E11FE6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299" y="2520055"/>
            <a:ext cx="2056318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 descr="by-nc-nd.png">
            <a:extLst>
              <a:ext uri="{FF2B5EF4-FFF2-40B4-BE49-F238E27FC236}">
                <a16:creationId xmlns:a16="http://schemas.microsoft.com/office/drawing/2014/main" id="{1DC93756-7741-AAF1-79FE-BD54930A21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075" y="3653446"/>
            <a:ext cx="2058766" cy="71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709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D6E0B-BC58-0A20-8B1B-94454DA42A0B}"/>
              </a:ext>
            </a:extLst>
          </p:cNvPr>
          <p:cNvSpPr txBox="1"/>
          <p:nvPr/>
        </p:nvSpPr>
        <p:spPr>
          <a:xfrm>
            <a:off x="1415981" y="288986"/>
            <a:ext cx="7620515" cy="770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Sítios </a:t>
            </a:r>
            <a:r>
              <a:rPr lang="pt-PT" sz="2800" b="1" i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web</a:t>
            </a:r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com conteúdos protegidos por licenças </a:t>
            </a:r>
            <a:r>
              <a:rPr lang="pt-PT" sz="2800" b="1" i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Creative </a:t>
            </a:r>
            <a:r>
              <a:rPr lang="pt-PT" sz="2800" b="1" i="1" dirty="0" err="1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Commons</a:t>
            </a:r>
            <a:endParaRPr lang="pt-PT" sz="2800" b="1" i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7CC59-C11E-ECE4-BE6B-0E925567D570}"/>
              </a:ext>
            </a:extLst>
          </p:cNvPr>
          <p:cNvSpPr txBox="1"/>
          <p:nvPr/>
        </p:nvSpPr>
        <p:spPr>
          <a:xfrm>
            <a:off x="467544" y="1278543"/>
            <a:ext cx="5268441" cy="323742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www.openclipart.org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(imagens)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www.flickr.com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(fotografia)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4"/>
              </a:rPr>
              <a:t>www.jamendo.com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(música)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5"/>
              </a:rPr>
              <a:t>www.soundcloud.com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(música e áudio)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6"/>
              </a:rPr>
              <a:t>www.youtube.com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(vídeo)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7"/>
              </a:rPr>
              <a:t>www.vimeo.com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(vídeo)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8"/>
              </a:rPr>
              <a:t>www.scribd.com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(documentos)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9"/>
              </a:rPr>
              <a:t>www.slideshare.com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(documentos)</a:t>
            </a:r>
          </a:p>
          <a:p>
            <a:pPr marL="182563" indent="-182563">
              <a:lnSpc>
                <a:spcPts val="2200"/>
              </a:lnSpc>
              <a:spcAft>
                <a:spcPts val="600"/>
              </a:spcAft>
              <a:buClr>
                <a:srgbClr val="03B597"/>
              </a:buClr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  <a:hlinkClick r:id="rId10"/>
              </a:rPr>
              <a:t>www.commons.wikipedia.com</a:t>
            </a:r>
            <a:r>
              <a:rPr lang="pt-P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(vários tipos)</a:t>
            </a:r>
          </a:p>
        </p:txBody>
      </p:sp>
    </p:spTree>
    <p:extLst>
      <p:ext uri="{BB962C8B-B14F-4D97-AF65-F5344CB8AC3E}">
        <p14:creationId xmlns:p14="http://schemas.microsoft.com/office/powerpoint/2010/main" val="211227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D6E0B-BC58-0A20-8B1B-94454DA42A0B}"/>
              </a:ext>
            </a:extLst>
          </p:cNvPr>
          <p:cNvSpPr txBox="1"/>
          <p:nvPr/>
        </p:nvSpPr>
        <p:spPr>
          <a:xfrm>
            <a:off x="1415981" y="334379"/>
            <a:ext cx="6471130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PT" sz="2800" b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Onde criar uma licença </a:t>
            </a:r>
            <a:r>
              <a:rPr lang="pt-PT" sz="2800" b="1" i="1" dirty="0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Creative </a:t>
            </a:r>
            <a:r>
              <a:rPr lang="pt-PT" sz="2800" b="1" i="1" dirty="0" err="1">
                <a:solidFill>
                  <a:srgbClr val="015DA7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Commons</a:t>
            </a:r>
            <a:endParaRPr lang="pt-PT" sz="2800" b="1" i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B7CC59-C11E-ECE4-BE6B-0E925567D570}"/>
              </a:ext>
            </a:extLst>
          </p:cNvPr>
          <p:cNvSpPr txBox="1"/>
          <p:nvPr/>
        </p:nvSpPr>
        <p:spPr>
          <a:xfrm>
            <a:off x="395536" y="1707654"/>
            <a:ext cx="5268441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www.creativecommons.org</a:t>
            </a:r>
            <a:endParaRPr lang="pt-PT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 descr="5212px-CC-logo.png">
            <a:extLst>
              <a:ext uri="{FF2B5EF4-FFF2-40B4-BE49-F238E27FC236}">
                <a16:creationId xmlns:a16="http://schemas.microsoft.com/office/drawing/2014/main" id="{396EAD00-FB2D-579F-AE7C-7AA31021F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9822"/>
            <a:ext cx="4489698" cy="1077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38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282</Words>
  <Application>Microsoft Office PowerPoint</Application>
  <PresentationFormat>On-screen Show (16:9)</PresentationFormat>
  <Paragraphs>46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Sónia Beatriz Soares</dc:creator>
  <cp:lastModifiedBy>Sónia Beatriz Soares</cp:lastModifiedBy>
  <cp:revision>26</cp:revision>
  <dcterms:created xsi:type="dcterms:W3CDTF">2021-02-11T12:05:26Z</dcterms:created>
  <dcterms:modified xsi:type="dcterms:W3CDTF">2022-06-10T14:44:51Z</dcterms:modified>
</cp:coreProperties>
</file>