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69" r:id="rId3"/>
    <p:sldId id="260" r:id="rId4"/>
  </p:sldIdLst>
  <p:sldSz cx="9144000" cy="5143500" type="screen16x9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64B"/>
    <a:srgbClr val="01B6B5"/>
    <a:srgbClr val="03B597"/>
    <a:srgbClr val="015DA7"/>
    <a:srgbClr val="E9F6F5"/>
    <a:srgbClr val="243E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76" autoAdjust="0"/>
    <p:restoredTop sz="94660"/>
  </p:normalViewPr>
  <p:slideViewPr>
    <p:cSldViewPr>
      <p:cViewPr varScale="1">
        <p:scale>
          <a:sx n="111" d="100"/>
          <a:sy n="111" d="100"/>
        </p:scale>
        <p:origin x="64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CD9C9C-2441-4A45-863C-4E56138E8AF9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E81077-FCA7-4AAA-8527-C0BC26F2626E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75523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E81077-FCA7-4AAA-8527-C0BC26F2626E}" type="slidenum">
              <a:rPr lang="pt-PT" smtClean="0"/>
              <a:pPr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73494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01154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29652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9718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68382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84225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25052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3175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89552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91638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975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08589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6D7B9-8C71-4A36-83AB-DFFD0636DB26}" type="datetimeFigureOut">
              <a:rPr lang="pt-PT" smtClean="0"/>
              <a:pPr/>
              <a:t>29-08-2022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71C6B-6C97-499F-8C80-113DEB516ECA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47173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20076" y="3219822"/>
            <a:ext cx="3572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altLang="pt-PT" sz="1600" dirty="0">
                <a:latin typeface="Verdana" pitchFamily="34" charset="0"/>
                <a:ea typeface="ＭＳ Ｐゴシック" pitchFamily="34" charset="-128"/>
              </a:rPr>
              <a:t>Notícias falsas ou </a:t>
            </a:r>
            <a:r>
              <a:rPr lang="pt-PT" altLang="pt-PT" sz="1600" i="1" dirty="0" err="1">
                <a:latin typeface="Verdana" pitchFamily="34" charset="0"/>
                <a:ea typeface="ＭＳ Ｐゴシック" pitchFamily="34" charset="-128"/>
              </a:rPr>
              <a:t>fake</a:t>
            </a:r>
            <a:r>
              <a:rPr lang="pt-PT" altLang="pt-PT" sz="1600" i="1" dirty="0">
                <a:latin typeface="Verdana" pitchFamily="34" charset="0"/>
                <a:ea typeface="ＭＳ Ｐゴシック" pitchFamily="34" charset="-128"/>
              </a:rPr>
              <a:t> </a:t>
            </a:r>
            <a:r>
              <a:rPr lang="pt-PT" altLang="pt-PT" sz="1600" i="1" dirty="0" err="1">
                <a:latin typeface="Verdana" pitchFamily="34" charset="0"/>
                <a:ea typeface="ＭＳ Ｐゴシック" pitchFamily="34" charset="-128"/>
              </a:rPr>
              <a:t>news</a:t>
            </a:r>
            <a:endParaRPr lang="pt-PT" altLang="pt-PT" sz="1600" i="1" dirty="0"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58168" y="2714626"/>
            <a:ext cx="1855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6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Notícias falsas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3532084" y="3302208"/>
            <a:ext cx="180000" cy="180000"/>
            <a:chOff x="971600" y="2355726"/>
            <a:chExt cx="432048" cy="432048"/>
          </a:xfrm>
        </p:grpSpPr>
        <p:sp>
          <p:nvSpPr>
            <p:cNvPr id="9" name="Oval 8"/>
            <p:cNvSpPr/>
            <p:nvPr/>
          </p:nvSpPr>
          <p:spPr>
            <a:xfrm>
              <a:off x="971600" y="2355726"/>
              <a:ext cx="288032" cy="288032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11" name="Straight Connector 10"/>
            <p:cNvCxnSpPr>
              <a:stCxn id="9" idx="5"/>
            </p:cNvCxnSpPr>
            <p:nvPr/>
          </p:nvCxnSpPr>
          <p:spPr>
            <a:xfrm>
              <a:off x="1217451" y="2601577"/>
              <a:ext cx="186197" cy="186197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Straight Connector 12"/>
          <p:cNvCxnSpPr/>
          <p:nvPr/>
        </p:nvCxnSpPr>
        <p:spPr>
          <a:xfrm rot="5400000">
            <a:off x="5186288" y="2871477"/>
            <a:ext cx="357190" cy="159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7159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5">
            <a:extLst>
              <a:ext uri="{FF2B5EF4-FFF2-40B4-BE49-F238E27FC236}">
                <a16:creationId xmlns:a16="http://schemas.microsoft.com/office/drawing/2014/main" id="{F1A01E0C-948F-1EB4-ACAB-2559103CB888}"/>
              </a:ext>
            </a:extLst>
          </p:cNvPr>
          <p:cNvSpPr txBox="1"/>
          <p:nvPr/>
        </p:nvSpPr>
        <p:spPr>
          <a:xfrm>
            <a:off x="1395580" y="309885"/>
            <a:ext cx="7568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accent1">
                    <a:lumMod val="75000"/>
                  </a:schemeClr>
                </a:solidFill>
                <a:ea typeface="Verdana" pitchFamily="34" charset="0"/>
                <a:cs typeface="Verdana" pitchFamily="34" charset="0"/>
              </a:rPr>
              <a:t>Indícios que os textos das notícias falsas apresentam</a:t>
            </a:r>
            <a:endParaRPr lang="pt-PT" sz="2800" b="1" dirty="0">
              <a:solidFill>
                <a:srgbClr val="015DA7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53B75DB-878C-21C3-275A-C23AFDE5B7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0" t="3676" r="4272" b="1727"/>
          <a:stretch/>
        </p:blipFill>
        <p:spPr>
          <a:xfrm>
            <a:off x="1907704" y="930495"/>
            <a:ext cx="4752528" cy="394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72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599" y="16263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1500166" y="309885"/>
            <a:ext cx="7219348" cy="461665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defTabSz="801688"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37931725" indent="-37474525" defTabSz="801688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defTabSz="801688"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defTabSz="8016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defTabSz="801688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defTabSz="801688" eaLnBrk="0" fontAlgn="base" hangingPunct="0"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pt-PT" sz="24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Verdana" charset="0"/>
              </a:rPr>
              <a:t>Como podemos verificar se a informação é verdadeira?</a:t>
            </a:r>
          </a:p>
        </p:txBody>
      </p:sp>
      <p:sp>
        <p:nvSpPr>
          <p:cNvPr id="13" name="TextBox 2"/>
          <p:cNvSpPr txBox="1">
            <a:spLocks noChangeArrowheads="1"/>
          </p:cNvSpPr>
          <p:nvPr/>
        </p:nvSpPr>
        <p:spPr bwMode="auto">
          <a:xfrm>
            <a:off x="323528" y="1141233"/>
            <a:ext cx="2088232" cy="46166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 anchorCtr="0">
            <a:spAutoFit/>
          </a:bodyPr>
          <a:lstStyle/>
          <a:p>
            <a:pPr algn="just"/>
            <a:r>
              <a:rPr lang="pt-PT" altLang="pt-PT" sz="2400" b="1" dirty="0">
                <a:solidFill>
                  <a:srgbClr val="ED164B"/>
                </a:solidFill>
                <a:ea typeface="Verdana" panose="020B0604030504040204" pitchFamily="34" charset="0"/>
              </a:rPr>
              <a:t>Quatro Dicas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2BFBD32-BAE7-E636-4442-9360D9A3BA54}"/>
              </a:ext>
            </a:extLst>
          </p:cNvPr>
          <p:cNvGrpSpPr/>
          <p:nvPr/>
        </p:nvGrpSpPr>
        <p:grpSpPr>
          <a:xfrm>
            <a:off x="424486" y="2037228"/>
            <a:ext cx="1771250" cy="2453173"/>
            <a:chOff x="424486" y="2012193"/>
            <a:chExt cx="1771250" cy="245317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9F21E55-34C1-E235-15AB-5BE04E151750}"/>
                </a:ext>
              </a:extLst>
            </p:cNvPr>
            <p:cNvGrpSpPr/>
            <p:nvPr/>
          </p:nvGrpSpPr>
          <p:grpSpPr>
            <a:xfrm>
              <a:off x="424486" y="2306497"/>
              <a:ext cx="1771250" cy="2158869"/>
              <a:chOff x="424486" y="2306497"/>
              <a:chExt cx="1771250" cy="2158869"/>
            </a:xfrm>
          </p:grpSpPr>
          <p:sp>
            <p:nvSpPr>
              <p:cNvPr id="15" name="Retângulo: Cantos Arredondados 14">
                <a:extLst>
                  <a:ext uri="{FF2B5EF4-FFF2-40B4-BE49-F238E27FC236}">
                    <a16:creationId xmlns:a16="http://schemas.microsoft.com/office/drawing/2014/main" id="{1BB3F2C2-ECDC-3B6F-13EB-1E41AB9F2A50}"/>
                  </a:ext>
                </a:extLst>
              </p:cNvPr>
              <p:cNvSpPr/>
              <p:nvPr/>
            </p:nvSpPr>
            <p:spPr>
              <a:xfrm>
                <a:off x="424486" y="2306497"/>
                <a:ext cx="1771250" cy="2158869"/>
              </a:xfrm>
              <a:prstGeom prst="roundRect">
                <a:avLst/>
              </a:prstGeom>
              <a:solidFill>
                <a:srgbClr val="01B6B5"/>
              </a:solidFill>
              <a:ln>
                <a:solidFill>
                  <a:srgbClr val="01B6B5"/>
                </a:solidFill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lvl="0" algn="ctr">
                  <a:spcBef>
                    <a:spcPts val="600"/>
                  </a:spcBef>
                </a:pPr>
                <a:r>
                  <a:rPr lang="pt-PT" sz="1300" b="1" i="0" u="none" strike="noStrike" baseline="0" dirty="0">
                    <a:solidFill>
                      <a:schemeClr val="bg1"/>
                    </a:solidFill>
                    <a:ea typeface="Verdana" panose="020B0604030504040204" pitchFamily="34" charset="0"/>
                  </a:rPr>
                  <a:t>Confias no </a:t>
                </a:r>
                <a:r>
                  <a:rPr lang="pt-PT" sz="1300" b="1" i="1" u="none" strike="noStrike" baseline="0" dirty="0">
                    <a:solidFill>
                      <a:schemeClr val="bg1"/>
                    </a:solidFill>
                    <a:ea typeface="Verdana" panose="020B0604030504040204" pitchFamily="34" charset="0"/>
                  </a:rPr>
                  <a:t>website</a:t>
                </a:r>
                <a:r>
                  <a:rPr lang="pt-PT" sz="1300" b="1" i="0" u="none" strike="noStrike" baseline="0" dirty="0">
                    <a:solidFill>
                      <a:schemeClr val="bg1"/>
                    </a:solidFill>
                    <a:ea typeface="Verdana" panose="020B0604030504040204" pitchFamily="34" charset="0"/>
                  </a:rPr>
                  <a:t> ou na fonte?</a:t>
                </a:r>
              </a:p>
              <a:p>
                <a:pPr lvl="0" algn="ctr"/>
                <a:endParaRPr lang="pt-PT" sz="11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1100" b="1" cap="small" dirty="0">
                  <a:solidFill>
                    <a:srgbClr val="000000"/>
                  </a:solidFill>
                  <a:latin typeface="MiloOT-Bold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1100" b="1" cap="small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</p:txBody>
          </p:sp>
          <p:sp>
            <p:nvSpPr>
              <p:cNvPr id="2" name="Retângulo: Cantos Arredondados 1">
                <a:extLst>
                  <a:ext uri="{FF2B5EF4-FFF2-40B4-BE49-F238E27FC236}">
                    <a16:creationId xmlns:a16="http://schemas.microsoft.com/office/drawing/2014/main" id="{5304F03A-0427-8E2E-9EAE-BDC5B2B2B302}"/>
                  </a:ext>
                </a:extLst>
              </p:cNvPr>
              <p:cNvSpPr/>
              <p:nvPr/>
            </p:nvSpPr>
            <p:spPr>
              <a:xfrm>
                <a:off x="476551" y="2859782"/>
                <a:ext cx="1667121" cy="1539015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01B6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PT" sz="1300" b="0" i="0" u="none" strike="noStrike" baseline="0" dirty="0">
                    <a:solidFill>
                      <a:srgbClr val="000000"/>
                    </a:solidFill>
                    <a:ea typeface="Verdana" panose="020B0604030504040204" pitchFamily="34" charset="0"/>
                  </a:rPr>
                  <a:t>O </a:t>
                </a:r>
                <a:r>
                  <a:rPr lang="pt-PT" sz="1300" b="0" i="1" u="none" strike="noStrike" baseline="0" dirty="0">
                    <a:solidFill>
                      <a:srgbClr val="000000"/>
                    </a:solidFill>
                    <a:ea typeface="Verdana" panose="020B0604030504040204" pitchFamily="34" charset="0"/>
                  </a:rPr>
                  <a:t>website</a:t>
                </a:r>
                <a:r>
                  <a:rPr lang="pt-PT" sz="1300" b="0" i="0" u="none" strike="noStrike" baseline="0" dirty="0">
                    <a:solidFill>
                      <a:srgbClr val="000000"/>
                    </a:solidFill>
                    <a:ea typeface="Verdana" panose="020B0604030504040204" pitchFamily="34" charset="0"/>
                  </a:rPr>
                  <a:t> ou a fonte de informação está </a:t>
                </a:r>
              </a:p>
              <a:p>
                <a:pPr algn="ctr"/>
                <a:r>
                  <a:rPr lang="pt-PT" sz="1300" b="0" i="0" u="none" strike="noStrike" baseline="0" dirty="0">
                    <a:solidFill>
                      <a:srgbClr val="000000"/>
                    </a:solidFill>
                    <a:ea typeface="Verdana" panose="020B0604030504040204" pitchFamily="34" charset="0"/>
                  </a:rPr>
                  <a:t>relacionada com alguma organização </a:t>
                </a:r>
              </a:p>
              <a:p>
                <a:pPr algn="ctr"/>
                <a:r>
                  <a:rPr lang="pt-PT" sz="1300" b="0" i="0" u="none" strike="noStrike" baseline="0" dirty="0">
                    <a:solidFill>
                      <a:srgbClr val="000000"/>
                    </a:solidFill>
                    <a:ea typeface="Verdana" panose="020B0604030504040204" pitchFamily="34" charset="0"/>
                  </a:rPr>
                  <a:t>de confiança? </a:t>
                </a:r>
                <a:endParaRPr lang="pt-PT" sz="1300" dirty="0">
                  <a:ea typeface="Verdana" panose="020B0604030504040204" pitchFamily="34" charset="0"/>
                </a:endParaRPr>
              </a:p>
            </p:txBody>
          </p:sp>
        </p:grpSp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C7733C50-6397-A439-3728-860AD5B0A383}"/>
                </a:ext>
              </a:extLst>
            </p:cNvPr>
            <p:cNvSpPr/>
            <p:nvPr/>
          </p:nvSpPr>
          <p:spPr>
            <a:xfrm>
              <a:off x="1070338" y="2012193"/>
              <a:ext cx="479546" cy="268069"/>
            </a:xfrm>
            <a:prstGeom prst="roundRect">
              <a:avLst/>
            </a:prstGeom>
            <a:solidFill>
              <a:srgbClr val="ED164B"/>
            </a:solidFill>
            <a:ln>
              <a:noFill/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600" b="1" dirty="0">
                  <a:ea typeface="Verdana" panose="020B0604030504040204" pitchFamily="34" charset="0"/>
                </a:rPr>
                <a:t>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1E29362-50AC-F278-21F7-2AFC0F90780C}"/>
              </a:ext>
            </a:extLst>
          </p:cNvPr>
          <p:cNvGrpSpPr/>
          <p:nvPr/>
        </p:nvGrpSpPr>
        <p:grpSpPr>
          <a:xfrm>
            <a:off x="2599079" y="2037228"/>
            <a:ext cx="1771250" cy="2453173"/>
            <a:chOff x="424486" y="2012193"/>
            <a:chExt cx="1771250" cy="2453173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3C17A18-276E-76BA-4ACE-FD4330712539}"/>
                </a:ext>
              </a:extLst>
            </p:cNvPr>
            <p:cNvGrpSpPr/>
            <p:nvPr/>
          </p:nvGrpSpPr>
          <p:grpSpPr>
            <a:xfrm>
              <a:off x="424486" y="2306497"/>
              <a:ext cx="1771250" cy="2158869"/>
              <a:chOff x="424486" y="2306497"/>
              <a:chExt cx="1771250" cy="2158869"/>
            </a:xfrm>
          </p:grpSpPr>
          <p:sp>
            <p:nvSpPr>
              <p:cNvPr id="34" name="Retângulo: Cantos Arredondados 14">
                <a:extLst>
                  <a:ext uri="{FF2B5EF4-FFF2-40B4-BE49-F238E27FC236}">
                    <a16:creationId xmlns:a16="http://schemas.microsoft.com/office/drawing/2014/main" id="{DD928F7D-EAAE-1E37-0E74-1F38AC4C7FF5}"/>
                  </a:ext>
                </a:extLst>
              </p:cNvPr>
              <p:cNvSpPr/>
              <p:nvPr/>
            </p:nvSpPr>
            <p:spPr>
              <a:xfrm>
                <a:off x="424486" y="2306497"/>
                <a:ext cx="1771250" cy="2158869"/>
              </a:xfrm>
              <a:prstGeom prst="roundRect">
                <a:avLst/>
              </a:prstGeom>
              <a:solidFill>
                <a:srgbClr val="01B6B5"/>
              </a:solidFill>
              <a:ln>
                <a:solidFill>
                  <a:srgbClr val="01B6B5"/>
                </a:solidFill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lvl="0" algn="ctr">
                  <a:spcBef>
                    <a:spcPts val="600"/>
                  </a:spcBef>
                </a:pPr>
                <a:r>
                  <a:rPr lang="pt-PT" sz="1300" b="1" i="0" u="none" strike="noStrike" baseline="0" dirty="0">
                    <a:solidFill>
                      <a:schemeClr val="bg1"/>
                    </a:solidFill>
                    <a:ea typeface="Verdana" panose="020B0604030504040204" pitchFamily="34" charset="0"/>
                  </a:rPr>
                  <a:t>Procura informação noutras fontes</a:t>
                </a:r>
              </a:p>
              <a:p>
                <a:pPr lvl="0" algn="ctr"/>
                <a:endParaRPr lang="pt-PT" sz="11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1100" b="1" cap="small" dirty="0">
                  <a:solidFill>
                    <a:srgbClr val="000000"/>
                  </a:solidFill>
                  <a:latin typeface="MiloOT-Bold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1100" b="1" cap="small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</p:txBody>
          </p:sp>
          <p:sp>
            <p:nvSpPr>
              <p:cNvPr id="35" name="Retângulo: Cantos Arredondados 1">
                <a:extLst>
                  <a:ext uri="{FF2B5EF4-FFF2-40B4-BE49-F238E27FC236}">
                    <a16:creationId xmlns:a16="http://schemas.microsoft.com/office/drawing/2014/main" id="{8B73C715-3C2D-8793-D521-C73A06A6C83C}"/>
                  </a:ext>
                </a:extLst>
              </p:cNvPr>
              <p:cNvSpPr/>
              <p:nvPr/>
            </p:nvSpPr>
            <p:spPr>
              <a:xfrm>
                <a:off x="476551" y="2859782"/>
                <a:ext cx="1667121" cy="1539015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01B6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PT" sz="1300" b="0" i="0" u="none" strike="noStrike" baseline="0" dirty="0">
                    <a:solidFill>
                      <a:srgbClr val="000000"/>
                    </a:solidFill>
                    <a:ea typeface="Verdana" panose="020B0604030504040204" pitchFamily="34" charset="0"/>
                  </a:rPr>
                  <a:t>A informação</a:t>
                </a:r>
              </a:p>
              <a:p>
                <a:pPr algn="ctr"/>
                <a:r>
                  <a:rPr lang="pt-PT" sz="1300" b="0" i="0" u="none" strike="noStrike" baseline="0" dirty="0">
                    <a:solidFill>
                      <a:srgbClr val="000000"/>
                    </a:solidFill>
                    <a:ea typeface="Verdana" panose="020B0604030504040204" pitchFamily="34" charset="0"/>
                  </a:rPr>
                  <a:t>existe noutras</a:t>
                </a:r>
              </a:p>
              <a:p>
                <a:pPr algn="ctr"/>
                <a:r>
                  <a:rPr lang="pt-PT" sz="1300" b="0" i="0" u="none" strike="noStrike" baseline="0" dirty="0">
                    <a:solidFill>
                      <a:srgbClr val="000000"/>
                    </a:solidFill>
                    <a:ea typeface="Verdana" panose="020B0604030504040204" pitchFamily="34" charset="0"/>
                  </a:rPr>
                  <a:t>fontes?</a:t>
                </a:r>
              </a:p>
              <a:p>
                <a:pPr algn="ctr"/>
                <a:r>
                  <a:rPr lang="pt-PT" sz="1300" b="0" i="0" u="none" strike="noStrike" baseline="0" dirty="0">
                    <a:solidFill>
                      <a:srgbClr val="01B6B5"/>
                    </a:solidFill>
                    <a:ea typeface="Verdana" panose="020B0604030504040204" pitchFamily="34" charset="0"/>
                  </a:rPr>
                  <a:t>•</a:t>
                </a:r>
              </a:p>
              <a:p>
                <a:pPr algn="ctr"/>
                <a:r>
                  <a:rPr lang="pt-PT" sz="1300" b="0" i="0" u="none" strike="noStrike" baseline="0" dirty="0">
                    <a:solidFill>
                      <a:srgbClr val="000000"/>
                    </a:solidFill>
                    <a:ea typeface="Verdana" panose="020B0604030504040204" pitchFamily="34" charset="0"/>
                  </a:rPr>
                  <a:t>Os dados são</a:t>
                </a:r>
              </a:p>
              <a:p>
                <a:pPr algn="ctr"/>
                <a:r>
                  <a:rPr lang="pt-PT" sz="1300" b="0" i="0" u="none" strike="noStrike" baseline="0" dirty="0">
                    <a:solidFill>
                      <a:srgbClr val="000000"/>
                    </a:solidFill>
                    <a:ea typeface="Verdana" panose="020B0604030504040204" pitchFamily="34" charset="0"/>
                  </a:rPr>
                  <a:t>iguais?</a:t>
                </a:r>
                <a:endParaRPr lang="pt-PT" sz="1300" dirty="0">
                  <a:ea typeface="Verdana" panose="020B0604030504040204" pitchFamily="34" charset="0"/>
                </a:endParaRPr>
              </a:p>
            </p:txBody>
          </p:sp>
        </p:grpSp>
        <p:sp>
          <p:nvSpPr>
            <p:cNvPr id="33" name="Retângulo: Cantos Arredondados 4">
              <a:extLst>
                <a:ext uri="{FF2B5EF4-FFF2-40B4-BE49-F238E27FC236}">
                  <a16:creationId xmlns:a16="http://schemas.microsoft.com/office/drawing/2014/main" id="{A0915A52-4DB7-7AD2-719E-D94CEC6988AE}"/>
                </a:ext>
              </a:extLst>
            </p:cNvPr>
            <p:cNvSpPr/>
            <p:nvPr/>
          </p:nvSpPr>
          <p:spPr>
            <a:xfrm>
              <a:off x="1070338" y="2012193"/>
              <a:ext cx="479546" cy="268069"/>
            </a:xfrm>
            <a:prstGeom prst="roundRect">
              <a:avLst/>
            </a:prstGeom>
            <a:solidFill>
              <a:srgbClr val="ED164B"/>
            </a:solidFill>
            <a:ln>
              <a:noFill/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600" b="1" dirty="0">
                  <a:ea typeface="Verdana" panose="020B0604030504040204" pitchFamily="34" charset="0"/>
                </a:rPr>
                <a:t>2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32217A1-A8E5-34D3-BF19-C695E2EFCD45}"/>
              </a:ext>
            </a:extLst>
          </p:cNvPr>
          <p:cNvGrpSpPr/>
          <p:nvPr/>
        </p:nvGrpSpPr>
        <p:grpSpPr>
          <a:xfrm>
            <a:off x="4773672" y="2037228"/>
            <a:ext cx="1771250" cy="2453173"/>
            <a:chOff x="424486" y="2012193"/>
            <a:chExt cx="1771250" cy="2453173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4B6FD3A-37EB-A306-3F90-20D046BF4870}"/>
                </a:ext>
              </a:extLst>
            </p:cNvPr>
            <p:cNvGrpSpPr/>
            <p:nvPr/>
          </p:nvGrpSpPr>
          <p:grpSpPr>
            <a:xfrm>
              <a:off x="424486" y="2306497"/>
              <a:ext cx="1771250" cy="2158869"/>
              <a:chOff x="424486" y="2306497"/>
              <a:chExt cx="1771250" cy="2158869"/>
            </a:xfrm>
          </p:grpSpPr>
          <p:sp>
            <p:nvSpPr>
              <p:cNvPr id="39" name="Retângulo: Cantos Arredondados 14">
                <a:extLst>
                  <a:ext uri="{FF2B5EF4-FFF2-40B4-BE49-F238E27FC236}">
                    <a16:creationId xmlns:a16="http://schemas.microsoft.com/office/drawing/2014/main" id="{DC68E3D8-8A78-77E1-9FDE-EBF0EDA87923}"/>
                  </a:ext>
                </a:extLst>
              </p:cNvPr>
              <p:cNvSpPr/>
              <p:nvPr/>
            </p:nvSpPr>
            <p:spPr>
              <a:xfrm>
                <a:off x="424486" y="2306497"/>
                <a:ext cx="1771250" cy="2158869"/>
              </a:xfrm>
              <a:prstGeom prst="roundRect">
                <a:avLst/>
              </a:prstGeom>
              <a:solidFill>
                <a:srgbClr val="01B6B5"/>
              </a:solidFill>
              <a:ln>
                <a:solidFill>
                  <a:srgbClr val="01B6B5"/>
                </a:solidFill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lvl="0" algn="ctr">
                  <a:spcBef>
                    <a:spcPts val="600"/>
                  </a:spcBef>
                </a:pPr>
                <a:r>
                  <a:rPr lang="pt-PT" sz="1300" b="1" i="0" u="none" strike="noStrike" baseline="0" dirty="0">
                    <a:solidFill>
                      <a:schemeClr val="bg1"/>
                    </a:solidFill>
                    <a:ea typeface="Verdana" panose="020B0604030504040204" pitchFamily="34" charset="0"/>
                  </a:rPr>
                  <a:t>O autor está identificado</a:t>
                </a:r>
              </a:p>
              <a:p>
                <a:pPr lvl="0" algn="ctr"/>
                <a:endParaRPr lang="pt-PT" sz="11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1100" b="1" cap="small" dirty="0">
                  <a:solidFill>
                    <a:srgbClr val="000000"/>
                  </a:solidFill>
                  <a:latin typeface="MiloOT-Bold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1100" b="1" cap="small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</p:txBody>
          </p:sp>
          <p:sp>
            <p:nvSpPr>
              <p:cNvPr id="40" name="Retângulo: Cantos Arredondados 1">
                <a:extLst>
                  <a:ext uri="{FF2B5EF4-FFF2-40B4-BE49-F238E27FC236}">
                    <a16:creationId xmlns:a16="http://schemas.microsoft.com/office/drawing/2014/main" id="{A32BE743-90C4-7AB4-C741-AD44A44B28D0}"/>
                  </a:ext>
                </a:extLst>
              </p:cNvPr>
              <p:cNvSpPr/>
              <p:nvPr/>
            </p:nvSpPr>
            <p:spPr>
              <a:xfrm>
                <a:off x="476551" y="2859782"/>
                <a:ext cx="1667121" cy="1539015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01B6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PT" sz="1300" b="0" i="0" u="none" strike="noStrike" baseline="0" dirty="0">
                    <a:solidFill>
                      <a:srgbClr val="000000"/>
                    </a:solidFill>
                    <a:ea typeface="Verdana" panose="020B0604030504040204" pitchFamily="34" charset="0"/>
                  </a:rPr>
                  <a:t>O autor tem mais</a:t>
                </a:r>
              </a:p>
              <a:p>
                <a:pPr algn="ctr"/>
                <a:r>
                  <a:rPr lang="pt-PT" sz="1300" b="0" i="0" u="none" strike="noStrike" baseline="0" dirty="0">
                    <a:solidFill>
                      <a:srgbClr val="000000"/>
                    </a:solidFill>
                    <a:ea typeface="Verdana" panose="020B0604030504040204" pitchFamily="34" charset="0"/>
                  </a:rPr>
                  <a:t>artigos</a:t>
                </a:r>
              </a:p>
              <a:p>
                <a:pPr algn="ctr"/>
                <a:r>
                  <a:rPr lang="pt-PT" sz="1300" b="0" i="0" u="none" strike="noStrike" baseline="0" dirty="0">
                    <a:solidFill>
                      <a:srgbClr val="000000"/>
                    </a:solidFill>
                    <a:ea typeface="Verdana" panose="020B0604030504040204" pitchFamily="34" charset="0"/>
                  </a:rPr>
                  <a:t>publicados?</a:t>
                </a:r>
              </a:p>
              <a:p>
                <a:pPr algn="ctr"/>
                <a:r>
                  <a:rPr lang="pt-PT" sz="1300" b="0" i="0" u="none" strike="noStrike" baseline="0" dirty="0">
                    <a:solidFill>
                      <a:srgbClr val="01B6B5"/>
                    </a:solidFill>
                    <a:ea typeface="Verdana" panose="020B0604030504040204" pitchFamily="34" charset="0"/>
                  </a:rPr>
                  <a:t>•</a:t>
                </a:r>
              </a:p>
              <a:p>
                <a:pPr algn="ctr"/>
                <a:r>
                  <a:rPr lang="pt-PT" sz="1300" b="0" i="0" u="none" strike="noStrike" baseline="0" dirty="0">
                    <a:solidFill>
                      <a:srgbClr val="000000"/>
                    </a:solidFill>
                    <a:ea typeface="Verdana" panose="020B0604030504040204" pitchFamily="34" charset="0"/>
                  </a:rPr>
                  <a:t>São sobre o</a:t>
                </a:r>
              </a:p>
              <a:p>
                <a:pPr algn="ctr"/>
                <a:r>
                  <a:rPr lang="pt-PT" sz="1300" b="0" i="0" u="none" strike="noStrike" baseline="0" dirty="0">
                    <a:solidFill>
                      <a:srgbClr val="000000"/>
                    </a:solidFill>
                    <a:ea typeface="Verdana" panose="020B0604030504040204" pitchFamily="34" charset="0"/>
                  </a:rPr>
                  <a:t>mesmo assunto?</a:t>
                </a:r>
                <a:endParaRPr lang="pt-PT" sz="1300" dirty="0">
                  <a:ea typeface="Verdana" panose="020B0604030504040204" pitchFamily="34" charset="0"/>
                </a:endParaRPr>
              </a:p>
            </p:txBody>
          </p:sp>
        </p:grpSp>
        <p:sp>
          <p:nvSpPr>
            <p:cNvPr id="38" name="Retângulo: Cantos Arredondados 4">
              <a:extLst>
                <a:ext uri="{FF2B5EF4-FFF2-40B4-BE49-F238E27FC236}">
                  <a16:creationId xmlns:a16="http://schemas.microsoft.com/office/drawing/2014/main" id="{7F7A9685-ABE1-88C7-E0C7-6CDF9159E84C}"/>
                </a:ext>
              </a:extLst>
            </p:cNvPr>
            <p:cNvSpPr/>
            <p:nvPr/>
          </p:nvSpPr>
          <p:spPr>
            <a:xfrm>
              <a:off x="1070338" y="2012193"/>
              <a:ext cx="479546" cy="268069"/>
            </a:xfrm>
            <a:prstGeom prst="roundRect">
              <a:avLst/>
            </a:prstGeom>
            <a:solidFill>
              <a:srgbClr val="ED164B"/>
            </a:solidFill>
            <a:ln>
              <a:noFill/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600" b="1" dirty="0">
                  <a:ea typeface="Verdana" panose="020B0604030504040204" pitchFamily="34" charset="0"/>
                </a:rPr>
                <a:t>3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E3A7B9D-E55C-7589-5458-5A2902E29752}"/>
              </a:ext>
            </a:extLst>
          </p:cNvPr>
          <p:cNvGrpSpPr/>
          <p:nvPr/>
        </p:nvGrpSpPr>
        <p:grpSpPr>
          <a:xfrm>
            <a:off x="6948264" y="2037228"/>
            <a:ext cx="1771250" cy="2453173"/>
            <a:chOff x="424486" y="2012193"/>
            <a:chExt cx="1771250" cy="2453173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FDE952E-0955-A5EF-0DCC-A689A3841B5C}"/>
                </a:ext>
              </a:extLst>
            </p:cNvPr>
            <p:cNvGrpSpPr/>
            <p:nvPr/>
          </p:nvGrpSpPr>
          <p:grpSpPr>
            <a:xfrm>
              <a:off x="424486" y="2306497"/>
              <a:ext cx="1771250" cy="2158869"/>
              <a:chOff x="424486" y="2306497"/>
              <a:chExt cx="1771250" cy="2158869"/>
            </a:xfrm>
          </p:grpSpPr>
          <p:sp>
            <p:nvSpPr>
              <p:cNvPr id="44" name="Retângulo: Cantos Arredondados 14">
                <a:extLst>
                  <a:ext uri="{FF2B5EF4-FFF2-40B4-BE49-F238E27FC236}">
                    <a16:creationId xmlns:a16="http://schemas.microsoft.com/office/drawing/2014/main" id="{7B40F23B-CC73-327B-AA18-11E06916917B}"/>
                  </a:ext>
                </a:extLst>
              </p:cNvPr>
              <p:cNvSpPr/>
              <p:nvPr/>
            </p:nvSpPr>
            <p:spPr>
              <a:xfrm>
                <a:off x="424486" y="2306497"/>
                <a:ext cx="1771250" cy="2158869"/>
              </a:xfrm>
              <a:prstGeom prst="roundRect">
                <a:avLst/>
              </a:prstGeom>
              <a:solidFill>
                <a:srgbClr val="01B6B5"/>
              </a:solidFill>
              <a:ln>
                <a:solidFill>
                  <a:srgbClr val="01B6B5"/>
                </a:solidFill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lvl="0" algn="ctr">
                  <a:spcBef>
                    <a:spcPts val="600"/>
                  </a:spcBef>
                </a:pPr>
                <a:r>
                  <a:rPr lang="pt-PT" sz="1300" b="1" i="0" u="none" strike="noStrike" baseline="0" dirty="0">
                    <a:solidFill>
                      <a:schemeClr val="bg1"/>
                    </a:solidFill>
                    <a:ea typeface="Verdana" panose="020B0604030504040204" pitchFamily="34" charset="0"/>
                  </a:rPr>
                  <a:t>A data</a:t>
                </a:r>
              </a:p>
              <a:p>
                <a:pPr lvl="0" algn="ctr"/>
                <a:r>
                  <a:rPr lang="pt-PT" sz="1300" b="1" i="0" u="none" strike="noStrike" baseline="0" dirty="0">
                    <a:solidFill>
                      <a:schemeClr val="bg1"/>
                    </a:solidFill>
                    <a:ea typeface="Verdana" panose="020B0604030504040204" pitchFamily="34" charset="0"/>
                  </a:rPr>
                  <a:t>é atual</a:t>
                </a:r>
              </a:p>
              <a:p>
                <a:pPr lvl="0" algn="ctr"/>
                <a:endParaRPr lang="pt-PT" sz="11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800" b="1" cap="small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1100" b="1" cap="small" dirty="0">
                  <a:solidFill>
                    <a:srgbClr val="000000"/>
                  </a:solidFill>
                  <a:latin typeface="MiloOT-Bold"/>
                  <a:ea typeface="Verdana" panose="020B0604030504040204" pitchFamily="34" charset="0"/>
                  <a:cs typeface="Arial" pitchFamily="34" charset="0"/>
                </a:endParaRPr>
              </a:p>
              <a:p>
                <a:pPr lvl="0" algn="ctr"/>
                <a:endParaRPr lang="pt-PT" sz="1100" b="1" cap="small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Arial" pitchFamily="34" charset="0"/>
                </a:endParaRPr>
              </a:p>
            </p:txBody>
          </p:sp>
          <p:sp>
            <p:nvSpPr>
              <p:cNvPr id="45" name="Retângulo: Cantos Arredondados 1">
                <a:extLst>
                  <a:ext uri="{FF2B5EF4-FFF2-40B4-BE49-F238E27FC236}">
                    <a16:creationId xmlns:a16="http://schemas.microsoft.com/office/drawing/2014/main" id="{A3A5E0DB-36D9-477B-187C-CA5623272910}"/>
                  </a:ext>
                </a:extLst>
              </p:cNvPr>
              <p:cNvSpPr/>
              <p:nvPr/>
            </p:nvSpPr>
            <p:spPr>
              <a:xfrm>
                <a:off x="476551" y="2859782"/>
                <a:ext cx="1667121" cy="1539015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01B6B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PT" sz="1300" b="0" i="0" u="none" strike="noStrike" baseline="0" dirty="0">
                    <a:solidFill>
                      <a:srgbClr val="000000"/>
                    </a:solidFill>
                    <a:ea typeface="Verdana" panose="020B0604030504040204" pitchFamily="34" charset="0"/>
                  </a:rPr>
                  <a:t>Existe uma data</a:t>
                </a:r>
              </a:p>
              <a:p>
                <a:pPr algn="ctr"/>
                <a:r>
                  <a:rPr lang="pt-PT" sz="1300" b="0" i="0" u="none" strike="noStrike" baseline="0" dirty="0">
                    <a:solidFill>
                      <a:srgbClr val="000000"/>
                    </a:solidFill>
                    <a:ea typeface="Verdana" panose="020B0604030504040204" pitchFamily="34" charset="0"/>
                  </a:rPr>
                  <a:t>associada à</a:t>
                </a:r>
              </a:p>
              <a:p>
                <a:pPr algn="ctr"/>
                <a:r>
                  <a:rPr lang="pt-PT" sz="1300" b="0" i="0" u="none" strike="noStrike" baseline="0" dirty="0">
                    <a:solidFill>
                      <a:srgbClr val="000000"/>
                    </a:solidFill>
                    <a:ea typeface="Verdana" panose="020B0604030504040204" pitchFamily="34" charset="0"/>
                  </a:rPr>
                  <a:t>informação?</a:t>
                </a:r>
              </a:p>
              <a:p>
                <a:pPr algn="ctr"/>
                <a:r>
                  <a:rPr lang="pt-PT" sz="1300" b="0" i="0" u="none" strike="noStrike" baseline="0" dirty="0">
                    <a:solidFill>
                      <a:srgbClr val="01B6B5"/>
                    </a:solidFill>
                    <a:ea typeface="Verdana" panose="020B0604030504040204" pitchFamily="34" charset="0"/>
                  </a:rPr>
                  <a:t>•</a:t>
                </a:r>
              </a:p>
              <a:p>
                <a:pPr algn="ctr"/>
                <a:r>
                  <a:rPr lang="pt-PT" sz="1300" b="0" i="0" u="none" strike="noStrike" baseline="0" dirty="0">
                    <a:solidFill>
                      <a:srgbClr val="000000"/>
                    </a:solidFill>
                    <a:ea typeface="Verdana" panose="020B0604030504040204" pitchFamily="34" charset="0"/>
                  </a:rPr>
                  <a:t>A data é atual?</a:t>
                </a:r>
                <a:endParaRPr lang="pt-PT" sz="1300" dirty="0">
                  <a:ea typeface="Verdana" panose="020B0604030504040204" pitchFamily="34" charset="0"/>
                </a:endParaRPr>
              </a:p>
            </p:txBody>
          </p:sp>
        </p:grpSp>
        <p:sp>
          <p:nvSpPr>
            <p:cNvPr id="43" name="Retângulo: Cantos Arredondados 4">
              <a:extLst>
                <a:ext uri="{FF2B5EF4-FFF2-40B4-BE49-F238E27FC236}">
                  <a16:creationId xmlns:a16="http://schemas.microsoft.com/office/drawing/2014/main" id="{E8A3BC7F-1B8A-1A15-CABC-51C85DD7BAEF}"/>
                </a:ext>
              </a:extLst>
            </p:cNvPr>
            <p:cNvSpPr/>
            <p:nvPr/>
          </p:nvSpPr>
          <p:spPr>
            <a:xfrm>
              <a:off x="1070338" y="2012193"/>
              <a:ext cx="479546" cy="268069"/>
            </a:xfrm>
            <a:prstGeom prst="roundRect">
              <a:avLst/>
            </a:prstGeom>
            <a:solidFill>
              <a:srgbClr val="ED164B"/>
            </a:solidFill>
            <a:ln>
              <a:noFill/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600" b="1" dirty="0">
                  <a:ea typeface="Verdana" panose="020B060403050404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9456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1325</TotalTime>
  <Words>104</Words>
  <Application>Microsoft Office PowerPoint</Application>
  <PresentationFormat>On-screen Show (16:9)</PresentationFormat>
  <Paragraphs>63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MiloOT-Bold</vt:lpstr>
      <vt:lpstr>Verdana</vt:lpstr>
      <vt:lpstr>Office Theme</vt:lpstr>
      <vt:lpstr>PowerPoint Presentation</vt:lpstr>
      <vt:lpstr>PowerPoint Presentation</vt:lpstr>
      <vt:lpstr>PowerPoint Presentation</vt:lpstr>
    </vt:vector>
  </TitlesOfParts>
  <Company>LeYa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Sónia Beatriz Soares</dc:creator>
  <cp:lastModifiedBy>Sónia Beatriz Soares</cp:lastModifiedBy>
  <cp:revision>71</cp:revision>
  <dcterms:created xsi:type="dcterms:W3CDTF">2021-02-11T12:05:26Z</dcterms:created>
  <dcterms:modified xsi:type="dcterms:W3CDTF">2022-08-29T13:38:15Z</dcterms:modified>
</cp:coreProperties>
</file>