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9" r:id="rId4"/>
    <p:sldId id="275" r:id="rId5"/>
    <p:sldId id="260" r:id="rId6"/>
    <p:sldId id="263" r:id="rId7"/>
    <p:sldId id="270" r:id="rId8"/>
    <p:sldId id="268" r:id="rId9"/>
    <p:sldId id="271" r:id="rId10"/>
    <p:sldId id="272" r:id="rId11"/>
    <p:sldId id="273" r:id="rId12"/>
    <p:sldId id="274" r:id="rId13"/>
    <p:sldId id="265" r:id="rId14"/>
  </p:sldIdLst>
  <p:sldSz cx="9144000" cy="5143500" type="screen16x9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F6F5"/>
    <a:srgbClr val="01B6B5"/>
    <a:srgbClr val="ED164B"/>
    <a:srgbClr val="03B597"/>
    <a:srgbClr val="015DA7"/>
    <a:srgbClr val="243E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76" autoAdjust="0"/>
    <p:restoredTop sz="94660"/>
  </p:normalViewPr>
  <p:slideViewPr>
    <p:cSldViewPr>
      <p:cViewPr varScale="1">
        <p:scale>
          <a:sx n="111" d="100"/>
          <a:sy n="111" d="100"/>
        </p:scale>
        <p:origin x="648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695BD1-B7D4-44A8-B382-7235A7270C64}" type="doc">
      <dgm:prSet loTypeId="urn:microsoft.com/office/officeart/2005/8/layout/process3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PT"/>
        </a:p>
      </dgm:t>
    </dgm:pt>
    <dgm:pt modelId="{0BD00968-0942-460C-A42F-13821665AEE2}">
      <dgm:prSet phldrT="[Texto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>
        <a:solidFill>
          <a:srgbClr val="01B6B5"/>
        </a:solidFill>
        <a:ln/>
      </dgm:spPr>
      <dgm:t>
        <a:bodyPr/>
        <a:lstStyle/>
        <a:p>
          <a:r>
            <a:rPr lang="pt-PT" sz="1600" b="0" cap="small" baseline="0" dirty="0">
              <a:latin typeface="+mn-lt"/>
            </a:rPr>
            <a:t>Tema</a:t>
          </a:r>
        </a:p>
      </dgm:t>
    </dgm:pt>
    <dgm:pt modelId="{95DE3BDB-B47E-4743-89DE-78F3C14655E0}" type="parTrans" cxnId="{CDF36634-4B3D-4252-8A11-237DDE3B6C11}">
      <dgm:prSet/>
      <dgm:spPr/>
      <dgm:t>
        <a:bodyPr/>
        <a:lstStyle/>
        <a:p>
          <a:endParaRPr lang="pt-PT"/>
        </a:p>
      </dgm:t>
    </dgm:pt>
    <dgm:pt modelId="{6E226EBE-C39E-4EF3-9DFA-BAF298421B29}" type="sibTrans" cxnId="{CDF36634-4B3D-4252-8A11-237DDE3B6C11}">
      <dgm:prSet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solidFill>
          <a:srgbClr val="4BACC6">
            <a:hueOff val="-9933876"/>
            <a:satOff val="39811"/>
            <a:lumOff val="8628"/>
            <a:alphaOff val="0"/>
          </a:srgbClr>
        </a:solidFill>
        <a:ln>
          <a:noFill/>
        </a:ln>
        <a:effectLst/>
      </dgm:spPr>
      <dgm:t>
        <a:bodyPr spcFirstLastPara="0" vert="horz" wrap="square" lIns="0" tIns="0" rIns="0" bIns="0" numCol="1" spcCol="1270" anchor="ctr" anchorCtr="0"/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PT" sz="1000" kern="1200">
            <a:solidFill>
              <a:prstClr val="white"/>
            </a:solidFill>
            <a:latin typeface="Calibri"/>
            <a:ea typeface="+mn-ea"/>
            <a:cs typeface="+mn-cs"/>
          </a:endParaRPr>
        </a:p>
      </dgm:t>
    </dgm:pt>
    <dgm:pt modelId="{F9E27368-7653-492A-8A68-B6C193D173AA}">
      <dgm:prSet phldrT="[Texto]" custT="1"/>
      <dgm:spPr>
        <a:ln>
          <a:solidFill>
            <a:srgbClr val="01B6B5"/>
          </a:solidFill>
        </a:ln>
      </dgm:spPr>
      <dgm:t>
        <a:bodyPr/>
        <a:lstStyle/>
        <a:p>
          <a:r>
            <a:rPr lang="pt-PT" sz="1200" dirty="0">
              <a:latin typeface="+mn-lt"/>
              <a:ea typeface="Verdana" panose="020B0604030504040204" pitchFamily="34" charset="0"/>
            </a:rPr>
            <a:t>Direitos de autor</a:t>
          </a:r>
        </a:p>
      </dgm:t>
    </dgm:pt>
    <dgm:pt modelId="{137E4F61-9E19-41C8-AE1B-5029ACDC3F06}" type="parTrans" cxnId="{9E139D61-4FD0-4EFE-8BF6-E4E2D0771C17}">
      <dgm:prSet/>
      <dgm:spPr/>
      <dgm:t>
        <a:bodyPr/>
        <a:lstStyle/>
        <a:p>
          <a:endParaRPr lang="pt-PT"/>
        </a:p>
      </dgm:t>
    </dgm:pt>
    <dgm:pt modelId="{BA141FDA-D153-466A-B442-78EF2C20014C}" type="sibTrans" cxnId="{9E139D61-4FD0-4EFE-8BF6-E4E2D0771C17}">
      <dgm:prSet/>
      <dgm:spPr/>
      <dgm:t>
        <a:bodyPr/>
        <a:lstStyle/>
        <a:p>
          <a:endParaRPr lang="pt-PT"/>
        </a:p>
      </dgm:t>
    </dgm:pt>
    <dgm:pt modelId="{2357E586-7053-4F2C-92E4-81B610DB400E}">
      <dgm:prSet phldrT="[Texto]" custT="1"/>
      <dgm:spPr>
        <a:solidFill>
          <a:srgbClr val="01B6B5"/>
        </a:solidFill>
      </dgm:spPr>
      <dgm:t>
        <a:bodyPr/>
        <a:lstStyle/>
        <a:p>
          <a:r>
            <a:rPr lang="pt-PT" sz="1600" b="0" cap="small" baseline="0" dirty="0">
              <a:latin typeface="+mn-lt"/>
            </a:rPr>
            <a:t>Qual o produto final</a:t>
          </a:r>
        </a:p>
      </dgm:t>
    </dgm:pt>
    <dgm:pt modelId="{C397311B-F8E3-4411-A0AC-E7BC2AD35A04}" type="parTrans" cxnId="{A7A5C2A4-FDD6-4699-A661-FF03A4713FE1}">
      <dgm:prSet/>
      <dgm:spPr/>
      <dgm:t>
        <a:bodyPr/>
        <a:lstStyle/>
        <a:p>
          <a:endParaRPr lang="pt-PT"/>
        </a:p>
      </dgm:t>
    </dgm:pt>
    <dgm:pt modelId="{5E97864A-B261-4F50-84F4-69FBAC25EF94}" type="sibTrans" cxnId="{A7A5C2A4-FDD6-4699-A661-FF03A4713FE1}">
      <dgm:prSet/>
      <dgm:spPr/>
      <dgm:t>
        <a:bodyPr/>
        <a:lstStyle/>
        <a:p>
          <a:endParaRPr lang="pt-PT"/>
        </a:p>
      </dgm:t>
    </dgm:pt>
    <dgm:pt modelId="{C37FDB57-8B5A-450B-A047-1C0A625AF9CF}">
      <dgm:prSet phldrT="[Texto]" custT="1"/>
      <dgm:spPr>
        <a:ln>
          <a:solidFill>
            <a:srgbClr val="01B6B5"/>
          </a:solidFill>
        </a:ln>
      </dgm:spPr>
      <dgm:t>
        <a:bodyPr/>
        <a:lstStyle/>
        <a:p>
          <a:r>
            <a:rPr lang="pt-PT" sz="1200" dirty="0">
              <a:latin typeface="+mn-lt"/>
              <a:ea typeface="Verdana" panose="020B0604030504040204" pitchFamily="34" charset="0"/>
            </a:rPr>
            <a:t>Apresentação multimédia</a:t>
          </a:r>
        </a:p>
      </dgm:t>
    </dgm:pt>
    <dgm:pt modelId="{D713C0D9-95E2-421F-B3F4-C8A21F8F7BF0}" type="parTrans" cxnId="{A89B19BD-A716-4441-B074-628D5C868BCB}">
      <dgm:prSet/>
      <dgm:spPr/>
      <dgm:t>
        <a:bodyPr/>
        <a:lstStyle/>
        <a:p>
          <a:endParaRPr lang="pt-PT"/>
        </a:p>
      </dgm:t>
    </dgm:pt>
    <dgm:pt modelId="{8C53010D-184C-4D7D-A8DE-69765F190002}" type="sibTrans" cxnId="{A89B19BD-A716-4441-B074-628D5C868BCB}">
      <dgm:prSet/>
      <dgm:spPr/>
      <dgm:t>
        <a:bodyPr/>
        <a:lstStyle/>
        <a:p>
          <a:endParaRPr lang="pt-PT"/>
        </a:p>
      </dgm:t>
    </dgm:pt>
    <dgm:pt modelId="{31029BCF-C697-4402-8704-0338373AB1A3}">
      <dgm:prSet phldrT="[Texto]" custT="1"/>
      <dgm:spPr>
        <a:solidFill>
          <a:srgbClr val="01B6B5"/>
        </a:solidFill>
      </dgm:spPr>
      <dgm:t>
        <a:bodyPr/>
        <a:lstStyle/>
        <a:p>
          <a:r>
            <a:rPr lang="pt-PT" sz="1600" b="0" cap="small" baseline="0" dirty="0">
              <a:latin typeface="+mn-lt"/>
            </a:rPr>
            <a:t>Dimensão do trabalho</a:t>
          </a:r>
        </a:p>
      </dgm:t>
    </dgm:pt>
    <dgm:pt modelId="{024778DF-5537-4934-BE46-E00AE1B55F14}" type="parTrans" cxnId="{198D7123-F3D5-402A-9618-8114339FDDB8}">
      <dgm:prSet/>
      <dgm:spPr/>
      <dgm:t>
        <a:bodyPr/>
        <a:lstStyle/>
        <a:p>
          <a:endParaRPr lang="pt-PT"/>
        </a:p>
      </dgm:t>
    </dgm:pt>
    <dgm:pt modelId="{DC0D1F8C-487B-4B12-9254-D0A066460F42}" type="sibTrans" cxnId="{198D7123-F3D5-402A-9618-8114339FDDB8}">
      <dgm:prSet/>
      <dgm:spPr/>
      <dgm:t>
        <a:bodyPr/>
        <a:lstStyle/>
        <a:p>
          <a:endParaRPr lang="pt-PT"/>
        </a:p>
      </dgm:t>
    </dgm:pt>
    <dgm:pt modelId="{935B0FEE-0015-4C48-91A8-3E3024515E29}">
      <dgm:prSet phldrT="[Texto]" custT="1"/>
      <dgm:spPr>
        <a:ln>
          <a:solidFill>
            <a:srgbClr val="01B6B5"/>
          </a:solidFill>
        </a:ln>
      </dgm:spPr>
      <dgm:t>
        <a:bodyPr/>
        <a:lstStyle/>
        <a:p>
          <a:r>
            <a:rPr lang="pt-PT" sz="1200" dirty="0">
              <a:latin typeface="+mn-lt"/>
              <a:ea typeface="Verdana" panose="020B0604030504040204" pitchFamily="34" charset="0"/>
            </a:rPr>
            <a:t>4 ou 7 páginas</a:t>
          </a:r>
        </a:p>
      </dgm:t>
    </dgm:pt>
    <dgm:pt modelId="{A8A8AA92-627A-4134-BBA8-6E68F4C9EB0A}" type="parTrans" cxnId="{8EAA8ED2-F444-4176-8B61-B689ECDA4358}">
      <dgm:prSet/>
      <dgm:spPr/>
      <dgm:t>
        <a:bodyPr/>
        <a:lstStyle/>
        <a:p>
          <a:endParaRPr lang="pt-PT"/>
        </a:p>
      </dgm:t>
    </dgm:pt>
    <dgm:pt modelId="{DB7D18EF-0209-4462-8A17-46855996B9BF}" type="sibTrans" cxnId="{8EAA8ED2-F444-4176-8B61-B689ECDA4358}">
      <dgm:prSet/>
      <dgm:spPr/>
      <dgm:t>
        <a:bodyPr/>
        <a:lstStyle/>
        <a:p>
          <a:endParaRPr lang="pt-PT"/>
        </a:p>
      </dgm:t>
    </dgm:pt>
    <dgm:pt modelId="{54CDA85E-04D3-4BD3-BD46-7E27202111A1}">
      <dgm:prSet phldrT="[Texto]" custT="1"/>
      <dgm:spPr>
        <a:ln>
          <a:solidFill>
            <a:srgbClr val="01B6B5"/>
          </a:solidFill>
        </a:ln>
      </dgm:spPr>
      <dgm:t>
        <a:bodyPr/>
        <a:lstStyle/>
        <a:p>
          <a:r>
            <a:rPr lang="pt-PT" sz="1200" dirty="0">
              <a:latin typeface="+mn-lt"/>
              <a:ea typeface="Verdana" panose="020B0604030504040204" pitchFamily="34" charset="0"/>
            </a:rPr>
            <a:t>Relatório</a:t>
          </a:r>
        </a:p>
      </dgm:t>
    </dgm:pt>
    <dgm:pt modelId="{896D81EF-2F3A-4958-87D9-4BDB42EC1324}" type="parTrans" cxnId="{05F75F02-8715-4D92-9ACD-0D1F56456535}">
      <dgm:prSet/>
      <dgm:spPr/>
      <dgm:t>
        <a:bodyPr/>
        <a:lstStyle/>
        <a:p>
          <a:endParaRPr lang="pt-PT"/>
        </a:p>
      </dgm:t>
    </dgm:pt>
    <dgm:pt modelId="{AD3CD0FC-1281-42B5-A81F-6CFBAAEC41B8}" type="sibTrans" cxnId="{05F75F02-8715-4D92-9ACD-0D1F56456535}">
      <dgm:prSet/>
      <dgm:spPr/>
      <dgm:t>
        <a:bodyPr/>
        <a:lstStyle/>
        <a:p>
          <a:endParaRPr lang="pt-PT"/>
        </a:p>
      </dgm:t>
    </dgm:pt>
    <dgm:pt modelId="{A70D1E57-7EC9-473A-8D40-E72E657DAEA5}">
      <dgm:prSet phldrT="[Texto]" custT="1"/>
      <dgm:spPr>
        <a:ln>
          <a:solidFill>
            <a:srgbClr val="01B6B5"/>
          </a:solidFill>
        </a:ln>
      </dgm:spPr>
      <dgm:t>
        <a:bodyPr/>
        <a:lstStyle/>
        <a:p>
          <a:r>
            <a:rPr lang="pt-PT" sz="1200" i="1" dirty="0">
              <a:latin typeface="+mn-lt"/>
              <a:ea typeface="Verdana" panose="020B0604030504040204" pitchFamily="34" charset="0"/>
            </a:rPr>
            <a:t>Website </a:t>
          </a:r>
        </a:p>
      </dgm:t>
    </dgm:pt>
    <dgm:pt modelId="{F293156A-CE29-4C28-8339-DFD134D457B3}" type="parTrans" cxnId="{AFCA1D72-FFFF-46DD-9D41-A4E53F86C7BC}">
      <dgm:prSet/>
      <dgm:spPr/>
      <dgm:t>
        <a:bodyPr/>
        <a:lstStyle/>
        <a:p>
          <a:endParaRPr lang="pt-PT"/>
        </a:p>
      </dgm:t>
    </dgm:pt>
    <dgm:pt modelId="{959A1EDF-E2AB-414E-9F06-045620967B9E}" type="sibTrans" cxnId="{AFCA1D72-FFFF-46DD-9D41-A4E53F86C7BC}">
      <dgm:prSet/>
      <dgm:spPr/>
      <dgm:t>
        <a:bodyPr/>
        <a:lstStyle/>
        <a:p>
          <a:endParaRPr lang="pt-PT"/>
        </a:p>
      </dgm:t>
    </dgm:pt>
    <dgm:pt modelId="{2662D68F-CDEE-4478-8FF2-B16F051FA226}">
      <dgm:prSet phldrT="[Texto]" custT="1"/>
      <dgm:spPr>
        <a:ln>
          <a:solidFill>
            <a:srgbClr val="01B6B5"/>
          </a:solidFill>
        </a:ln>
      </dgm:spPr>
      <dgm:t>
        <a:bodyPr/>
        <a:lstStyle/>
        <a:p>
          <a:r>
            <a:rPr lang="pt-PT" sz="1200" dirty="0">
              <a:latin typeface="+mn-lt"/>
              <a:ea typeface="Verdana" panose="020B0604030504040204" pitchFamily="34" charset="0"/>
            </a:rPr>
            <a:t>Blogue</a:t>
          </a:r>
        </a:p>
      </dgm:t>
    </dgm:pt>
    <dgm:pt modelId="{B94CF79E-D45E-4264-B6D1-2C237C5AB81E}" type="parTrans" cxnId="{530801DF-E983-40BA-8643-59D12041F949}">
      <dgm:prSet/>
      <dgm:spPr/>
      <dgm:t>
        <a:bodyPr/>
        <a:lstStyle/>
        <a:p>
          <a:endParaRPr lang="pt-PT"/>
        </a:p>
      </dgm:t>
    </dgm:pt>
    <dgm:pt modelId="{155A2690-CB30-4E4C-9587-31FA88FFF986}" type="sibTrans" cxnId="{530801DF-E983-40BA-8643-59D12041F949}">
      <dgm:prSet/>
      <dgm:spPr/>
      <dgm:t>
        <a:bodyPr/>
        <a:lstStyle/>
        <a:p>
          <a:endParaRPr lang="pt-PT"/>
        </a:p>
      </dgm:t>
    </dgm:pt>
    <dgm:pt modelId="{7B3A1E33-C981-44BB-9749-B413367DE5D6}">
      <dgm:prSet phldrT="[Texto]" custT="1"/>
      <dgm:spPr>
        <a:ln>
          <a:solidFill>
            <a:srgbClr val="01B6B5"/>
          </a:solidFill>
        </a:ln>
      </dgm:spPr>
      <dgm:t>
        <a:bodyPr/>
        <a:lstStyle/>
        <a:p>
          <a:r>
            <a:rPr lang="pt-PT" sz="1200" i="1" dirty="0" err="1">
              <a:latin typeface="+mn-lt"/>
              <a:ea typeface="Verdana" panose="020B0604030504040204" pitchFamily="34" charset="0"/>
            </a:rPr>
            <a:t>Flyer</a:t>
          </a:r>
          <a:endParaRPr lang="pt-PT" sz="1200" i="1" dirty="0">
            <a:latin typeface="+mn-lt"/>
            <a:ea typeface="Verdana" panose="020B0604030504040204" pitchFamily="34" charset="0"/>
          </a:endParaRPr>
        </a:p>
      </dgm:t>
    </dgm:pt>
    <dgm:pt modelId="{C6C3511D-C285-4D50-90F1-B9E14602EB8A}" type="parTrans" cxnId="{D31B2A8F-CB41-4690-822E-D06C6A6DEEFF}">
      <dgm:prSet/>
      <dgm:spPr/>
      <dgm:t>
        <a:bodyPr/>
        <a:lstStyle/>
        <a:p>
          <a:endParaRPr lang="pt-PT"/>
        </a:p>
      </dgm:t>
    </dgm:pt>
    <dgm:pt modelId="{F31BB58C-8126-4868-A049-B7AFF4D0B2E4}" type="sibTrans" cxnId="{D31B2A8F-CB41-4690-822E-D06C6A6DEEFF}">
      <dgm:prSet/>
      <dgm:spPr/>
      <dgm:t>
        <a:bodyPr/>
        <a:lstStyle/>
        <a:p>
          <a:endParaRPr lang="pt-PT"/>
        </a:p>
      </dgm:t>
    </dgm:pt>
    <dgm:pt modelId="{860687E3-6914-4F8C-B8A8-FF0568B6290A}">
      <dgm:prSet phldrT="[Texto]" custT="1"/>
      <dgm:spPr>
        <a:ln>
          <a:solidFill>
            <a:srgbClr val="01B6B5"/>
          </a:solidFill>
        </a:ln>
      </dgm:spPr>
      <dgm:t>
        <a:bodyPr/>
        <a:lstStyle/>
        <a:p>
          <a:r>
            <a:rPr lang="pt-PT" sz="1200" dirty="0">
              <a:latin typeface="+mn-lt"/>
              <a:ea typeface="Verdana" panose="020B0604030504040204" pitchFamily="34" charset="0"/>
            </a:rPr>
            <a:t>10 diapositivos</a:t>
          </a:r>
        </a:p>
      </dgm:t>
    </dgm:pt>
    <dgm:pt modelId="{669E834B-EE78-46E8-9D7D-A4A7A2139D62}" type="parTrans" cxnId="{500644DA-4F50-41F3-AFB6-8F3A31E6B70B}">
      <dgm:prSet/>
      <dgm:spPr/>
      <dgm:t>
        <a:bodyPr/>
        <a:lstStyle/>
        <a:p>
          <a:endParaRPr lang="pt-PT"/>
        </a:p>
      </dgm:t>
    </dgm:pt>
    <dgm:pt modelId="{88206D83-A884-4846-B741-218143DEA380}" type="sibTrans" cxnId="{500644DA-4F50-41F3-AFB6-8F3A31E6B70B}">
      <dgm:prSet/>
      <dgm:spPr/>
      <dgm:t>
        <a:bodyPr/>
        <a:lstStyle/>
        <a:p>
          <a:endParaRPr lang="pt-PT"/>
        </a:p>
      </dgm:t>
    </dgm:pt>
    <dgm:pt modelId="{851BF1DF-2C54-4096-A0A1-CC415335E7DA}">
      <dgm:prSet phldrT="[Texto]" custT="1"/>
      <dgm:spPr>
        <a:ln>
          <a:solidFill>
            <a:srgbClr val="01B6B5"/>
          </a:solidFill>
        </a:ln>
      </dgm:spPr>
      <dgm:t>
        <a:bodyPr/>
        <a:lstStyle/>
        <a:p>
          <a:r>
            <a:rPr lang="pt-PT" sz="1200" dirty="0">
              <a:latin typeface="+mn-lt"/>
              <a:ea typeface="Verdana" panose="020B0604030504040204" pitchFamily="34" charset="0"/>
            </a:rPr>
            <a:t>1 vídeo de 5 minutos</a:t>
          </a:r>
        </a:p>
      </dgm:t>
    </dgm:pt>
    <dgm:pt modelId="{C1A823AE-A06E-42A3-B0C6-C7B32281CD67}" type="parTrans" cxnId="{A7A4CC6D-5326-4782-8724-3A07171757C4}">
      <dgm:prSet/>
      <dgm:spPr/>
      <dgm:t>
        <a:bodyPr/>
        <a:lstStyle/>
        <a:p>
          <a:endParaRPr lang="pt-PT"/>
        </a:p>
      </dgm:t>
    </dgm:pt>
    <dgm:pt modelId="{3277E957-E3F5-42F1-9517-A720C914F700}" type="sibTrans" cxnId="{A7A4CC6D-5326-4782-8724-3A07171757C4}">
      <dgm:prSet/>
      <dgm:spPr/>
      <dgm:t>
        <a:bodyPr/>
        <a:lstStyle/>
        <a:p>
          <a:endParaRPr lang="pt-PT"/>
        </a:p>
      </dgm:t>
    </dgm:pt>
    <dgm:pt modelId="{19B48A18-72FE-4C2F-BA5A-F1C480B73470}">
      <dgm:prSet phldrT="[Texto]" custT="1"/>
      <dgm:spPr>
        <a:ln>
          <a:solidFill>
            <a:srgbClr val="01B6B5"/>
          </a:solidFill>
        </a:ln>
      </dgm:spPr>
      <dgm:t>
        <a:bodyPr/>
        <a:lstStyle/>
        <a:p>
          <a:r>
            <a:rPr lang="pt-PT" sz="1200" dirty="0">
              <a:latin typeface="+mn-lt"/>
              <a:ea typeface="Verdana" panose="020B0604030504040204" pitchFamily="34" charset="0"/>
            </a:rPr>
            <a:t>Acessibilidade </a:t>
          </a:r>
          <a:r>
            <a:rPr lang="pt-PT" sz="1200" i="1" dirty="0">
              <a:latin typeface="+mn-lt"/>
              <a:ea typeface="Verdana" panose="020B0604030504040204" pitchFamily="34" charset="0"/>
            </a:rPr>
            <a:t>web</a:t>
          </a:r>
        </a:p>
      </dgm:t>
    </dgm:pt>
    <dgm:pt modelId="{A7029AF8-E7AD-4CD4-A1EC-63F213AB832C}" type="parTrans" cxnId="{2507DBC9-7F55-41B0-B380-EDDBAB45E78C}">
      <dgm:prSet/>
      <dgm:spPr/>
      <dgm:t>
        <a:bodyPr/>
        <a:lstStyle/>
        <a:p>
          <a:endParaRPr lang="pt-PT"/>
        </a:p>
      </dgm:t>
    </dgm:pt>
    <dgm:pt modelId="{5C75FB24-4B59-45A6-B5A9-5D4BAB2B1F9D}" type="sibTrans" cxnId="{2507DBC9-7F55-41B0-B380-EDDBAB45E78C}">
      <dgm:prSet/>
      <dgm:spPr/>
      <dgm:t>
        <a:bodyPr/>
        <a:lstStyle/>
        <a:p>
          <a:endParaRPr lang="pt-PT"/>
        </a:p>
      </dgm:t>
    </dgm:pt>
    <dgm:pt modelId="{C149AA8A-8905-4316-AD3C-647D05C0D52A}">
      <dgm:prSet phldrT="[Texto]" custT="1"/>
      <dgm:spPr>
        <a:ln>
          <a:solidFill>
            <a:srgbClr val="01B6B5"/>
          </a:solidFill>
        </a:ln>
      </dgm:spPr>
      <dgm:t>
        <a:bodyPr/>
        <a:lstStyle/>
        <a:p>
          <a:r>
            <a:rPr lang="pt-PT" sz="1200" dirty="0" err="1">
              <a:latin typeface="+mn-lt"/>
              <a:ea typeface="Verdana" panose="020B0604030504040204" pitchFamily="34" charset="0"/>
            </a:rPr>
            <a:t>Etc</a:t>
          </a:r>
          <a:endParaRPr lang="pt-PT" sz="1200" dirty="0">
            <a:latin typeface="+mn-lt"/>
            <a:ea typeface="Verdana" panose="020B0604030504040204" pitchFamily="34" charset="0"/>
          </a:endParaRPr>
        </a:p>
      </dgm:t>
    </dgm:pt>
    <dgm:pt modelId="{CF953598-287C-4623-8710-774BD1C581B0}" type="parTrans" cxnId="{6B09E659-332A-4A46-A1A8-35922D29EBF1}">
      <dgm:prSet/>
      <dgm:spPr/>
      <dgm:t>
        <a:bodyPr/>
        <a:lstStyle/>
        <a:p>
          <a:endParaRPr lang="pt-PT"/>
        </a:p>
      </dgm:t>
    </dgm:pt>
    <dgm:pt modelId="{2CCCBB8C-5C8B-4455-9EB4-8840BCFE71F3}" type="sibTrans" cxnId="{6B09E659-332A-4A46-A1A8-35922D29EBF1}">
      <dgm:prSet/>
      <dgm:spPr/>
      <dgm:t>
        <a:bodyPr/>
        <a:lstStyle/>
        <a:p>
          <a:endParaRPr lang="pt-PT"/>
        </a:p>
      </dgm:t>
    </dgm:pt>
    <dgm:pt modelId="{4028DF6C-C0DB-4A4C-83E1-1A479A023D0B}" type="pres">
      <dgm:prSet presAssocID="{84695BD1-B7D4-44A8-B382-7235A7270C64}" presName="linearFlow" presStyleCnt="0">
        <dgm:presLayoutVars>
          <dgm:dir/>
          <dgm:animLvl val="lvl"/>
          <dgm:resizeHandles val="exact"/>
        </dgm:presLayoutVars>
      </dgm:prSet>
      <dgm:spPr/>
    </dgm:pt>
    <dgm:pt modelId="{048D9AFF-E4F7-42FE-85A1-C9238244587B}" type="pres">
      <dgm:prSet presAssocID="{0BD00968-0942-460C-A42F-13821665AEE2}" presName="composite" presStyleCnt="0"/>
      <dgm:spPr/>
    </dgm:pt>
    <dgm:pt modelId="{B129013D-7E5E-4169-A08C-19FE593CD8E7}" type="pres">
      <dgm:prSet presAssocID="{0BD00968-0942-460C-A42F-13821665AEE2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73A6CE19-EE4F-4E95-B052-B308FA37C46B}" type="pres">
      <dgm:prSet presAssocID="{0BD00968-0942-460C-A42F-13821665AEE2}" presName="parSh" presStyleLbl="node1" presStyleIdx="0" presStyleCnt="3"/>
      <dgm:spPr/>
    </dgm:pt>
    <dgm:pt modelId="{784B8C5E-E110-4F86-A0CC-5BF9384792FB}" type="pres">
      <dgm:prSet presAssocID="{0BD00968-0942-460C-A42F-13821665AEE2}" presName="desTx" presStyleLbl="fgAcc1" presStyleIdx="0" presStyleCnt="3">
        <dgm:presLayoutVars>
          <dgm:bulletEnabled val="1"/>
        </dgm:presLayoutVars>
      </dgm:prSet>
      <dgm:spPr/>
    </dgm:pt>
    <dgm:pt modelId="{B44AC689-7217-42C1-83C1-7EBEB859F77C}" type="pres">
      <dgm:prSet presAssocID="{6E226EBE-C39E-4EF3-9DFA-BAF298421B29}" presName="sibTrans" presStyleLbl="sibTrans2D1" presStyleIdx="0" presStyleCnt="2"/>
      <dgm:spPr>
        <a:xfrm>
          <a:off x="2090484" y="172891"/>
          <a:ext cx="582294" cy="451093"/>
        </a:xfrm>
        <a:prstGeom prst="rightArrow">
          <a:avLst>
            <a:gd name="adj1" fmla="val 60000"/>
            <a:gd name="adj2" fmla="val 50000"/>
          </a:avLst>
        </a:prstGeom>
      </dgm:spPr>
    </dgm:pt>
    <dgm:pt modelId="{7D498D1D-5C58-40E2-971C-9F4A91B7DBD6}" type="pres">
      <dgm:prSet presAssocID="{6E226EBE-C39E-4EF3-9DFA-BAF298421B29}" presName="connTx" presStyleLbl="sibTrans2D1" presStyleIdx="0" presStyleCnt="2"/>
      <dgm:spPr/>
    </dgm:pt>
    <dgm:pt modelId="{DD608685-B35F-4769-8745-F59D14099C72}" type="pres">
      <dgm:prSet presAssocID="{2357E586-7053-4F2C-92E4-81B610DB400E}" presName="composite" presStyleCnt="0"/>
      <dgm:spPr/>
    </dgm:pt>
    <dgm:pt modelId="{7AA516A7-BC31-488D-BAED-AF5EDB925C33}" type="pres">
      <dgm:prSet presAssocID="{2357E586-7053-4F2C-92E4-81B610DB400E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DCE3F8DA-FE28-48F0-BEFC-D9C416735B2B}" type="pres">
      <dgm:prSet presAssocID="{2357E586-7053-4F2C-92E4-81B610DB400E}" presName="parSh" presStyleLbl="node1" presStyleIdx="1" presStyleCnt="3"/>
      <dgm:spPr/>
    </dgm:pt>
    <dgm:pt modelId="{D081D216-911B-42DA-A1DF-B6D341970EA5}" type="pres">
      <dgm:prSet presAssocID="{2357E586-7053-4F2C-92E4-81B610DB400E}" presName="desTx" presStyleLbl="fgAcc1" presStyleIdx="1" presStyleCnt="3">
        <dgm:presLayoutVars>
          <dgm:bulletEnabled val="1"/>
        </dgm:presLayoutVars>
      </dgm:prSet>
      <dgm:spPr/>
    </dgm:pt>
    <dgm:pt modelId="{F3828C63-D9F5-4CA3-A281-2CEA594FCBFA}" type="pres">
      <dgm:prSet presAssocID="{5E97864A-B261-4F50-84F4-69FBAC25EF94}" presName="sibTrans" presStyleLbl="sibTrans2D1" presStyleIdx="1" presStyleCnt="2"/>
      <dgm:spPr/>
    </dgm:pt>
    <dgm:pt modelId="{EFF55A30-3DC9-454B-84AF-94E5E75C0E76}" type="pres">
      <dgm:prSet presAssocID="{5E97864A-B261-4F50-84F4-69FBAC25EF94}" presName="connTx" presStyleLbl="sibTrans2D1" presStyleIdx="1" presStyleCnt="2"/>
      <dgm:spPr/>
    </dgm:pt>
    <dgm:pt modelId="{2690CB88-BC83-4899-B02B-08F7DC9A9E50}" type="pres">
      <dgm:prSet presAssocID="{31029BCF-C697-4402-8704-0338373AB1A3}" presName="composite" presStyleCnt="0"/>
      <dgm:spPr/>
    </dgm:pt>
    <dgm:pt modelId="{90FD0FD1-4F0D-440C-82FF-CC06ABD32D0C}" type="pres">
      <dgm:prSet presAssocID="{31029BCF-C697-4402-8704-0338373AB1A3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02344C4D-CF86-463C-984C-85E50560331E}" type="pres">
      <dgm:prSet presAssocID="{31029BCF-C697-4402-8704-0338373AB1A3}" presName="parSh" presStyleLbl="node1" presStyleIdx="2" presStyleCnt="3"/>
      <dgm:spPr/>
    </dgm:pt>
    <dgm:pt modelId="{75C17A85-6D7B-4617-B1CF-33976D7FC4DC}" type="pres">
      <dgm:prSet presAssocID="{31029BCF-C697-4402-8704-0338373AB1A3}" presName="desTx" presStyleLbl="fgAcc1" presStyleIdx="2" presStyleCnt="3">
        <dgm:presLayoutVars>
          <dgm:bulletEnabled val="1"/>
        </dgm:presLayoutVars>
      </dgm:prSet>
      <dgm:spPr/>
    </dgm:pt>
  </dgm:ptLst>
  <dgm:cxnLst>
    <dgm:cxn modelId="{05F75F02-8715-4D92-9ACD-0D1F56456535}" srcId="{2357E586-7053-4F2C-92E4-81B610DB400E}" destId="{54CDA85E-04D3-4BD3-BD46-7E27202111A1}" srcOrd="1" destOrd="0" parTransId="{896D81EF-2F3A-4958-87D9-4BDB42EC1324}" sibTransId="{AD3CD0FC-1281-42B5-A81F-6CFBAAEC41B8}"/>
    <dgm:cxn modelId="{D0C9F40B-7979-4853-8247-72A7AA5AD374}" type="presOf" srcId="{19B48A18-72FE-4C2F-BA5A-F1C480B73470}" destId="{784B8C5E-E110-4F86-A0CC-5BF9384792FB}" srcOrd="0" destOrd="1" presId="urn:microsoft.com/office/officeart/2005/8/layout/process3"/>
    <dgm:cxn modelId="{76B86115-91D5-4635-8954-8F934A35BAF6}" type="presOf" srcId="{54CDA85E-04D3-4BD3-BD46-7E27202111A1}" destId="{D081D216-911B-42DA-A1DF-B6D341970EA5}" srcOrd="0" destOrd="1" presId="urn:microsoft.com/office/officeart/2005/8/layout/process3"/>
    <dgm:cxn modelId="{198D7123-F3D5-402A-9618-8114339FDDB8}" srcId="{84695BD1-B7D4-44A8-B382-7235A7270C64}" destId="{31029BCF-C697-4402-8704-0338373AB1A3}" srcOrd="2" destOrd="0" parTransId="{024778DF-5537-4934-BE46-E00AE1B55F14}" sibTransId="{DC0D1F8C-487B-4B12-9254-D0A066460F42}"/>
    <dgm:cxn modelId="{CA9CFE31-7F4B-4074-A42E-CEEB9D9E6FDC}" type="presOf" srcId="{84695BD1-B7D4-44A8-B382-7235A7270C64}" destId="{4028DF6C-C0DB-4A4C-83E1-1A479A023D0B}" srcOrd="0" destOrd="0" presId="urn:microsoft.com/office/officeart/2005/8/layout/process3"/>
    <dgm:cxn modelId="{CDF36634-4B3D-4252-8A11-237DDE3B6C11}" srcId="{84695BD1-B7D4-44A8-B382-7235A7270C64}" destId="{0BD00968-0942-460C-A42F-13821665AEE2}" srcOrd="0" destOrd="0" parTransId="{95DE3BDB-B47E-4743-89DE-78F3C14655E0}" sibTransId="{6E226EBE-C39E-4EF3-9DFA-BAF298421B29}"/>
    <dgm:cxn modelId="{9E139D61-4FD0-4EFE-8BF6-E4E2D0771C17}" srcId="{0BD00968-0942-460C-A42F-13821665AEE2}" destId="{F9E27368-7653-492A-8A68-B6C193D173AA}" srcOrd="0" destOrd="0" parTransId="{137E4F61-9E19-41C8-AE1B-5029ACDC3F06}" sibTransId="{BA141FDA-D153-466A-B442-78EF2C20014C}"/>
    <dgm:cxn modelId="{FC77F543-671A-4DE2-9B7E-6EA886B07975}" type="presOf" srcId="{C37FDB57-8B5A-450B-A047-1C0A625AF9CF}" destId="{D081D216-911B-42DA-A1DF-B6D341970EA5}" srcOrd="0" destOrd="0" presId="urn:microsoft.com/office/officeart/2005/8/layout/process3"/>
    <dgm:cxn modelId="{ACC6E947-34E4-492C-8ABA-12EA5CC3BC80}" type="presOf" srcId="{0BD00968-0942-460C-A42F-13821665AEE2}" destId="{B129013D-7E5E-4169-A08C-19FE593CD8E7}" srcOrd="0" destOrd="0" presId="urn:microsoft.com/office/officeart/2005/8/layout/process3"/>
    <dgm:cxn modelId="{23A9346A-44C8-4BB1-B56F-F2FF911A31BD}" type="presOf" srcId="{A70D1E57-7EC9-473A-8D40-E72E657DAEA5}" destId="{D081D216-911B-42DA-A1DF-B6D341970EA5}" srcOrd="0" destOrd="2" presId="urn:microsoft.com/office/officeart/2005/8/layout/process3"/>
    <dgm:cxn modelId="{A7A4CC6D-5326-4782-8724-3A07171757C4}" srcId="{31029BCF-C697-4402-8704-0338373AB1A3}" destId="{851BF1DF-2C54-4096-A0A1-CC415335E7DA}" srcOrd="2" destOrd="0" parTransId="{C1A823AE-A06E-42A3-B0C6-C7B32281CD67}" sibTransId="{3277E957-E3F5-42F1-9517-A720C914F700}"/>
    <dgm:cxn modelId="{6353F54D-AE2E-4D1D-80ED-217C73543D54}" type="presOf" srcId="{2357E586-7053-4F2C-92E4-81B610DB400E}" destId="{7AA516A7-BC31-488D-BAED-AF5EDB925C33}" srcOrd="0" destOrd="0" presId="urn:microsoft.com/office/officeart/2005/8/layout/process3"/>
    <dgm:cxn modelId="{47EFC671-30F3-4994-96C8-1547FE763ECA}" type="presOf" srcId="{7B3A1E33-C981-44BB-9749-B413367DE5D6}" destId="{D081D216-911B-42DA-A1DF-B6D341970EA5}" srcOrd="0" destOrd="4" presId="urn:microsoft.com/office/officeart/2005/8/layout/process3"/>
    <dgm:cxn modelId="{C64EC871-1CE3-4E5D-982E-5BBD264C195D}" type="presOf" srcId="{31029BCF-C697-4402-8704-0338373AB1A3}" destId="{90FD0FD1-4F0D-440C-82FF-CC06ABD32D0C}" srcOrd="0" destOrd="0" presId="urn:microsoft.com/office/officeart/2005/8/layout/process3"/>
    <dgm:cxn modelId="{AFCA1D72-FFFF-46DD-9D41-A4E53F86C7BC}" srcId="{2357E586-7053-4F2C-92E4-81B610DB400E}" destId="{A70D1E57-7EC9-473A-8D40-E72E657DAEA5}" srcOrd="2" destOrd="0" parTransId="{F293156A-CE29-4C28-8339-DFD134D457B3}" sibTransId="{959A1EDF-E2AB-414E-9F06-045620967B9E}"/>
    <dgm:cxn modelId="{530C5B77-129F-4787-A274-810F04028305}" type="presOf" srcId="{0BD00968-0942-460C-A42F-13821665AEE2}" destId="{73A6CE19-EE4F-4E95-B052-B308FA37C46B}" srcOrd="1" destOrd="0" presId="urn:microsoft.com/office/officeart/2005/8/layout/process3"/>
    <dgm:cxn modelId="{6B09E659-332A-4A46-A1A8-35922D29EBF1}" srcId="{2357E586-7053-4F2C-92E4-81B610DB400E}" destId="{C149AA8A-8905-4316-AD3C-647D05C0D52A}" srcOrd="5" destOrd="0" parTransId="{CF953598-287C-4623-8710-774BD1C581B0}" sibTransId="{2CCCBB8C-5C8B-4455-9EB4-8840BCFE71F3}"/>
    <dgm:cxn modelId="{D144697B-318D-4B37-AD5F-42D9037C6613}" type="presOf" srcId="{F9E27368-7653-492A-8A68-B6C193D173AA}" destId="{784B8C5E-E110-4F86-A0CC-5BF9384792FB}" srcOrd="0" destOrd="0" presId="urn:microsoft.com/office/officeart/2005/8/layout/process3"/>
    <dgm:cxn modelId="{492B2A8B-D34C-47D5-86F0-2BEC2CEBC120}" type="presOf" srcId="{6E226EBE-C39E-4EF3-9DFA-BAF298421B29}" destId="{B44AC689-7217-42C1-83C1-7EBEB859F77C}" srcOrd="0" destOrd="0" presId="urn:microsoft.com/office/officeart/2005/8/layout/process3"/>
    <dgm:cxn modelId="{D31B2A8F-CB41-4690-822E-D06C6A6DEEFF}" srcId="{2357E586-7053-4F2C-92E4-81B610DB400E}" destId="{7B3A1E33-C981-44BB-9749-B413367DE5D6}" srcOrd="4" destOrd="0" parTransId="{C6C3511D-C285-4D50-90F1-B9E14602EB8A}" sibTransId="{F31BB58C-8126-4868-A049-B7AFF4D0B2E4}"/>
    <dgm:cxn modelId="{A7A5C2A4-FDD6-4699-A661-FF03A4713FE1}" srcId="{84695BD1-B7D4-44A8-B382-7235A7270C64}" destId="{2357E586-7053-4F2C-92E4-81B610DB400E}" srcOrd="1" destOrd="0" parTransId="{C397311B-F8E3-4411-A0AC-E7BC2AD35A04}" sibTransId="{5E97864A-B261-4F50-84F4-69FBAC25EF94}"/>
    <dgm:cxn modelId="{2EFCB7B4-5762-460C-89A4-2729B3A9B409}" type="presOf" srcId="{860687E3-6914-4F8C-B8A8-FF0568B6290A}" destId="{75C17A85-6D7B-4617-B1CF-33976D7FC4DC}" srcOrd="0" destOrd="1" presId="urn:microsoft.com/office/officeart/2005/8/layout/process3"/>
    <dgm:cxn modelId="{2FC59BB8-B124-4820-9FBC-DBA58DD4224A}" type="presOf" srcId="{6E226EBE-C39E-4EF3-9DFA-BAF298421B29}" destId="{7D498D1D-5C58-40E2-971C-9F4A91B7DBD6}" srcOrd="1" destOrd="0" presId="urn:microsoft.com/office/officeart/2005/8/layout/process3"/>
    <dgm:cxn modelId="{2CEA48BB-F21C-4CE6-908C-E1D7354C4950}" type="presOf" srcId="{C149AA8A-8905-4316-AD3C-647D05C0D52A}" destId="{D081D216-911B-42DA-A1DF-B6D341970EA5}" srcOrd="0" destOrd="5" presId="urn:microsoft.com/office/officeart/2005/8/layout/process3"/>
    <dgm:cxn modelId="{A89B19BD-A716-4441-B074-628D5C868BCB}" srcId="{2357E586-7053-4F2C-92E4-81B610DB400E}" destId="{C37FDB57-8B5A-450B-A047-1C0A625AF9CF}" srcOrd="0" destOrd="0" parTransId="{D713C0D9-95E2-421F-B3F4-C8A21F8F7BF0}" sibTransId="{8C53010D-184C-4D7D-A8DE-69765F190002}"/>
    <dgm:cxn modelId="{C11BF1C3-F0C1-4767-9F29-170E9424CC4C}" type="presOf" srcId="{5E97864A-B261-4F50-84F4-69FBAC25EF94}" destId="{F3828C63-D9F5-4CA3-A281-2CEA594FCBFA}" srcOrd="0" destOrd="0" presId="urn:microsoft.com/office/officeart/2005/8/layout/process3"/>
    <dgm:cxn modelId="{411BA0C5-B57C-4E9D-BBEB-74E05161C6F5}" type="presOf" srcId="{851BF1DF-2C54-4096-A0A1-CC415335E7DA}" destId="{75C17A85-6D7B-4617-B1CF-33976D7FC4DC}" srcOrd="0" destOrd="2" presId="urn:microsoft.com/office/officeart/2005/8/layout/process3"/>
    <dgm:cxn modelId="{2507DBC9-7F55-41B0-B380-EDDBAB45E78C}" srcId="{0BD00968-0942-460C-A42F-13821665AEE2}" destId="{19B48A18-72FE-4C2F-BA5A-F1C480B73470}" srcOrd="1" destOrd="0" parTransId="{A7029AF8-E7AD-4CD4-A1EC-63F213AB832C}" sibTransId="{5C75FB24-4B59-45A6-B5A9-5D4BAB2B1F9D}"/>
    <dgm:cxn modelId="{085F19CC-03F7-4023-AF95-53417BE27B7C}" type="presOf" srcId="{5E97864A-B261-4F50-84F4-69FBAC25EF94}" destId="{EFF55A30-3DC9-454B-84AF-94E5E75C0E76}" srcOrd="1" destOrd="0" presId="urn:microsoft.com/office/officeart/2005/8/layout/process3"/>
    <dgm:cxn modelId="{8EAA8ED2-F444-4176-8B61-B689ECDA4358}" srcId="{31029BCF-C697-4402-8704-0338373AB1A3}" destId="{935B0FEE-0015-4C48-91A8-3E3024515E29}" srcOrd="0" destOrd="0" parTransId="{A8A8AA92-627A-4134-BBA8-6E68F4C9EB0A}" sibTransId="{DB7D18EF-0209-4462-8A17-46855996B9BF}"/>
    <dgm:cxn modelId="{500644DA-4F50-41F3-AFB6-8F3A31E6B70B}" srcId="{31029BCF-C697-4402-8704-0338373AB1A3}" destId="{860687E3-6914-4F8C-B8A8-FF0568B6290A}" srcOrd="1" destOrd="0" parTransId="{669E834B-EE78-46E8-9D7D-A4A7A2139D62}" sibTransId="{88206D83-A884-4846-B741-218143DEA380}"/>
    <dgm:cxn modelId="{B7890CDE-CCDC-4210-94B0-F2BFB68DD6EC}" type="presOf" srcId="{935B0FEE-0015-4C48-91A8-3E3024515E29}" destId="{75C17A85-6D7B-4617-B1CF-33976D7FC4DC}" srcOrd="0" destOrd="0" presId="urn:microsoft.com/office/officeart/2005/8/layout/process3"/>
    <dgm:cxn modelId="{B86BF1DE-1A12-46C8-BC38-253584EA764C}" type="presOf" srcId="{2357E586-7053-4F2C-92E4-81B610DB400E}" destId="{DCE3F8DA-FE28-48F0-BEFC-D9C416735B2B}" srcOrd="1" destOrd="0" presId="urn:microsoft.com/office/officeart/2005/8/layout/process3"/>
    <dgm:cxn modelId="{530801DF-E983-40BA-8643-59D12041F949}" srcId="{2357E586-7053-4F2C-92E4-81B610DB400E}" destId="{2662D68F-CDEE-4478-8FF2-B16F051FA226}" srcOrd="3" destOrd="0" parTransId="{B94CF79E-D45E-4264-B6D1-2C237C5AB81E}" sibTransId="{155A2690-CB30-4E4C-9587-31FA88FFF986}"/>
    <dgm:cxn modelId="{051148EB-04C8-4456-8C1F-BFED26EDB91E}" type="presOf" srcId="{2662D68F-CDEE-4478-8FF2-B16F051FA226}" destId="{D081D216-911B-42DA-A1DF-B6D341970EA5}" srcOrd="0" destOrd="3" presId="urn:microsoft.com/office/officeart/2005/8/layout/process3"/>
    <dgm:cxn modelId="{140E59F0-F35B-4E6E-B9D0-8EA3DA82AB78}" type="presOf" srcId="{31029BCF-C697-4402-8704-0338373AB1A3}" destId="{02344C4D-CF86-463C-984C-85E50560331E}" srcOrd="1" destOrd="0" presId="urn:microsoft.com/office/officeart/2005/8/layout/process3"/>
    <dgm:cxn modelId="{A8EE27D2-811B-4E82-B1AF-87AB7583B2FD}" type="presParOf" srcId="{4028DF6C-C0DB-4A4C-83E1-1A479A023D0B}" destId="{048D9AFF-E4F7-42FE-85A1-C9238244587B}" srcOrd="0" destOrd="0" presId="urn:microsoft.com/office/officeart/2005/8/layout/process3"/>
    <dgm:cxn modelId="{23151208-0087-498C-B3A0-46B3F2818B69}" type="presParOf" srcId="{048D9AFF-E4F7-42FE-85A1-C9238244587B}" destId="{B129013D-7E5E-4169-A08C-19FE593CD8E7}" srcOrd="0" destOrd="0" presId="urn:microsoft.com/office/officeart/2005/8/layout/process3"/>
    <dgm:cxn modelId="{EB602568-4F50-404E-A5A7-96B662B52BDE}" type="presParOf" srcId="{048D9AFF-E4F7-42FE-85A1-C9238244587B}" destId="{73A6CE19-EE4F-4E95-B052-B308FA37C46B}" srcOrd="1" destOrd="0" presId="urn:microsoft.com/office/officeart/2005/8/layout/process3"/>
    <dgm:cxn modelId="{78F1B01F-7D58-48C8-8B74-ECCDCD3FB169}" type="presParOf" srcId="{048D9AFF-E4F7-42FE-85A1-C9238244587B}" destId="{784B8C5E-E110-4F86-A0CC-5BF9384792FB}" srcOrd="2" destOrd="0" presId="urn:microsoft.com/office/officeart/2005/8/layout/process3"/>
    <dgm:cxn modelId="{59A46E90-F862-4BB0-A5AA-A628E4D7FD4C}" type="presParOf" srcId="{4028DF6C-C0DB-4A4C-83E1-1A479A023D0B}" destId="{B44AC689-7217-42C1-83C1-7EBEB859F77C}" srcOrd="1" destOrd="0" presId="urn:microsoft.com/office/officeart/2005/8/layout/process3"/>
    <dgm:cxn modelId="{D5772CAA-C79E-467C-9E13-8585D418C9BE}" type="presParOf" srcId="{B44AC689-7217-42C1-83C1-7EBEB859F77C}" destId="{7D498D1D-5C58-40E2-971C-9F4A91B7DBD6}" srcOrd="0" destOrd="0" presId="urn:microsoft.com/office/officeart/2005/8/layout/process3"/>
    <dgm:cxn modelId="{04DA5F40-53E9-44C5-8D11-9A571DEAB153}" type="presParOf" srcId="{4028DF6C-C0DB-4A4C-83E1-1A479A023D0B}" destId="{DD608685-B35F-4769-8745-F59D14099C72}" srcOrd="2" destOrd="0" presId="urn:microsoft.com/office/officeart/2005/8/layout/process3"/>
    <dgm:cxn modelId="{C35B72CC-ECBF-419B-999A-BDC88BA91942}" type="presParOf" srcId="{DD608685-B35F-4769-8745-F59D14099C72}" destId="{7AA516A7-BC31-488D-BAED-AF5EDB925C33}" srcOrd="0" destOrd="0" presId="urn:microsoft.com/office/officeart/2005/8/layout/process3"/>
    <dgm:cxn modelId="{818D0F0B-2BB5-492D-82CC-AF813035C1F2}" type="presParOf" srcId="{DD608685-B35F-4769-8745-F59D14099C72}" destId="{DCE3F8DA-FE28-48F0-BEFC-D9C416735B2B}" srcOrd="1" destOrd="0" presId="urn:microsoft.com/office/officeart/2005/8/layout/process3"/>
    <dgm:cxn modelId="{7B7665A7-6249-47B1-BD47-92D33A0B40E4}" type="presParOf" srcId="{DD608685-B35F-4769-8745-F59D14099C72}" destId="{D081D216-911B-42DA-A1DF-B6D341970EA5}" srcOrd="2" destOrd="0" presId="urn:microsoft.com/office/officeart/2005/8/layout/process3"/>
    <dgm:cxn modelId="{6EBC15E0-E425-4A03-BA6A-66012B0E3099}" type="presParOf" srcId="{4028DF6C-C0DB-4A4C-83E1-1A479A023D0B}" destId="{F3828C63-D9F5-4CA3-A281-2CEA594FCBFA}" srcOrd="3" destOrd="0" presId="urn:microsoft.com/office/officeart/2005/8/layout/process3"/>
    <dgm:cxn modelId="{BD209EA6-85C7-43E5-88BA-859C059E2E44}" type="presParOf" srcId="{F3828C63-D9F5-4CA3-A281-2CEA594FCBFA}" destId="{EFF55A30-3DC9-454B-84AF-94E5E75C0E76}" srcOrd="0" destOrd="0" presId="urn:microsoft.com/office/officeart/2005/8/layout/process3"/>
    <dgm:cxn modelId="{3B55563F-EAA2-4A03-B1F6-95184A2802E8}" type="presParOf" srcId="{4028DF6C-C0DB-4A4C-83E1-1A479A023D0B}" destId="{2690CB88-BC83-4899-B02B-08F7DC9A9E50}" srcOrd="4" destOrd="0" presId="urn:microsoft.com/office/officeart/2005/8/layout/process3"/>
    <dgm:cxn modelId="{5A8ED1CD-C18E-4D86-98CE-AEC5149DAFC3}" type="presParOf" srcId="{2690CB88-BC83-4899-B02B-08F7DC9A9E50}" destId="{90FD0FD1-4F0D-440C-82FF-CC06ABD32D0C}" srcOrd="0" destOrd="0" presId="urn:microsoft.com/office/officeart/2005/8/layout/process3"/>
    <dgm:cxn modelId="{7C5495F6-29B7-49BB-958C-7874DC01942C}" type="presParOf" srcId="{2690CB88-BC83-4899-B02B-08F7DC9A9E50}" destId="{02344C4D-CF86-463C-984C-85E50560331E}" srcOrd="1" destOrd="0" presId="urn:microsoft.com/office/officeart/2005/8/layout/process3"/>
    <dgm:cxn modelId="{59A604E2-9888-4C81-B43B-E2D7B25BF4AE}" type="presParOf" srcId="{2690CB88-BC83-4899-B02B-08F7DC9A9E50}" destId="{75C17A85-6D7B-4617-B1CF-33976D7FC4DC}" srcOrd="2" destOrd="0" presId="urn:microsoft.com/office/officeart/2005/8/layout/process3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A6CE19-EE4F-4E95-B052-B308FA37C46B}">
      <dsp:nvSpPr>
        <dsp:cNvPr id="0" name=""/>
        <dsp:cNvSpPr/>
      </dsp:nvSpPr>
      <dsp:spPr>
        <a:xfrm>
          <a:off x="4217" y="9560"/>
          <a:ext cx="1917696" cy="950400"/>
        </a:xfrm>
        <a:prstGeom prst="roundRect">
          <a:avLst>
            <a:gd name="adj" fmla="val 10000"/>
          </a:avLst>
        </a:prstGeom>
        <a:solidFill>
          <a:srgbClr val="01B6B5"/>
        </a:soli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600" b="0" kern="1200" cap="small" baseline="0" dirty="0">
              <a:latin typeface="+mn-lt"/>
            </a:rPr>
            <a:t>Tema</a:t>
          </a:r>
        </a:p>
      </dsp:txBody>
      <dsp:txXfrm>
        <a:off x="4217" y="9560"/>
        <a:ext cx="1917696" cy="633600"/>
      </dsp:txXfrm>
    </dsp:sp>
    <dsp:sp modelId="{784B8C5E-E110-4F86-A0CC-5BF9384792FB}">
      <dsp:nvSpPr>
        <dsp:cNvPr id="0" name=""/>
        <dsp:cNvSpPr/>
      </dsp:nvSpPr>
      <dsp:spPr>
        <a:xfrm>
          <a:off x="396998" y="643160"/>
          <a:ext cx="1917696" cy="1584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1B6B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200" kern="1200" dirty="0">
              <a:latin typeface="+mn-lt"/>
              <a:ea typeface="Verdana" panose="020B0604030504040204" pitchFamily="34" charset="0"/>
            </a:rPr>
            <a:t>Direitos de autor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200" kern="1200" dirty="0">
              <a:latin typeface="+mn-lt"/>
              <a:ea typeface="Verdana" panose="020B0604030504040204" pitchFamily="34" charset="0"/>
            </a:rPr>
            <a:t>Acessibilidade </a:t>
          </a:r>
          <a:r>
            <a:rPr lang="pt-PT" sz="1200" i="1" kern="1200" dirty="0">
              <a:latin typeface="+mn-lt"/>
              <a:ea typeface="Verdana" panose="020B0604030504040204" pitchFamily="34" charset="0"/>
            </a:rPr>
            <a:t>web</a:t>
          </a:r>
        </a:p>
      </dsp:txBody>
      <dsp:txXfrm>
        <a:off x="443392" y="689554"/>
        <a:ext cx="1824908" cy="1491212"/>
      </dsp:txXfrm>
    </dsp:sp>
    <dsp:sp modelId="{B44AC689-7217-42C1-83C1-7EBEB859F77C}">
      <dsp:nvSpPr>
        <dsp:cNvPr id="0" name=""/>
        <dsp:cNvSpPr/>
      </dsp:nvSpPr>
      <dsp:spPr>
        <a:xfrm>
          <a:off x="2212630" y="87635"/>
          <a:ext cx="616317" cy="477450"/>
        </a:xfrm>
        <a:prstGeom prst="rightArrow">
          <a:avLst>
            <a:gd name="adj1" fmla="val 60000"/>
            <a:gd name="adj2" fmla="val 50000"/>
          </a:avLst>
        </a:prstGeom>
        <a:solidFill>
          <a:srgbClr val="4BACC6">
            <a:hueOff val="-9933876"/>
            <a:satOff val="39811"/>
            <a:lumOff val="8628"/>
            <a:alphaOff val="0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PT" sz="1000" kern="1200">
            <a:solidFill>
              <a:prstClr val="white"/>
            </a:solidFill>
            <a:latin typeface="Calibri"/>
            <a:ea typeface="+mn-ea"/>
            <a:cs typeface="+mn-cs"/>
          </a:endParaRPr>
        </a:p>
      </dsp:txBody>
      <dsp:txXfrm>
        <a:off x="2212630" y="183125"/>
        <a:ext cx="473082" cy="286470"/>
      </dsp:txXfrm>
    </dsp:sp>
    <dsp:sp modelId="{DCE3F8DA-FE28-48F0-BEFC-D9C416735B2B}">
      <dsp:nvSpPr>
        <dsp:cNvPr id="0" name=""/>
        <dsp:cNvSpPr/>
      </dsp:nvSpPr>
      <dsp:spPr>
        <a:xfrm>
          <a:off x="3084777" y="9560"/>
          <a:ext cx="1917696" cy="950400"/>
        </a:xfrm>
        <a:prstGeom prst="roundRect">
          <a:avLst>
            <a:gd name="adj" fmla="val 10000"/>
          </a:avLst>
        </a:prstGeom>
        <a:solidFill>
          <a:srgbClr val="01B6B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600" b="0" kern="1200" cap="small" baseline="0" dirty="0">
              <a:latin typeface="+mn-lt"/>
            </a:rPr>
            <a:t>Qual o produto final</a:t>
          </a:r>
        </a:p>
      </dsp:txBody>
      <dsp:txXfrm>
        <a:off x="3084777" y="9560"/>
        <a:ext cx="1917696" cy="633600"/>
      </dsp:txXfrm>
    </dsp:sp>
    <dsp:sp modelId="{D081D216-911B-42DA-A1DF-B6D341970EA5}">
      <dsp:nvSpPr>
        <dsp:cNvPr id="0" name=""/>
        <dsp:cNvSpPr/>
      </dsp:nvSpPr>
      <dsp:spPr>
        <a:xfrm>
          <a:off x="3477558" y="643160"/>
          <a:ext cx="1917696" cy="1584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1B6B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200" kern="1200" dirty="0">
              <a:latin typeface="+mn-lt"/>
              <a:ea typeface="Verdana" panose="020B0604030504040204" pitchFamily="34" charset="0"/>
            </a:rPr>
            <a:t>Apresentação multimédia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200" kern="1200" dirty="0">
              <a:latin typeface="+mn-lt"/>
              <a:ea typeface="Verdana" panose="020B0604030504040204" pitchFamily="34" charset="0"/>
            </a:rPr>
            <a:t>Relatório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200" i="1" kern="1200" dirty="0">
              <a:latin typeface="+mn-lt"/>
              <a:ea typeface="Verdana" panose="020B0604030504040204" pitchFamily="34" charset="0"/>
            </a:rPr>
            <a:t>Website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200" kern="1200" dirty="0">
              <a:latin typeface="+mn-lt"/>
              <a:ea typeface="Verdana" panose="020B0604030504040204" pitchFamily="34" charset="0"/>
            </a:rPr>
            <a:t>Blogue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200" i="1" kern="1200" dirty="0" err="1">
              <a:latin typeface="+mn-lt"/>
              <a:ea typeface="Verdana" panose="020B0604030504040204" pitchFamily="34" charset="0"/>
            </a:rPr>
            <a:t>Flyer</a:t>
          </a:r>
          <a:endParaRPr lang="pt-PT" sz="1200" i="1" kern="1200" dirty="0">
            <a:latin typeface="+mn-lt"/>
            <a:ea typeface="Verdana" panose="020B060403050404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200" kern="1200" dirty="0" err="1">
              <a:latin typeface="+mn-lt"/>
              <a:ea typeface="Verdana" panose="020B0604030504040204" pitchFamily="34" charset="0"/>
            </a:rPr>
            <a:t>Etc</a:t>
          </a:r>
          <a:endParaRPr lang="pt-PT" sz="1200" kern="1200" dirty="0">
            <a:latin typeface="+mn-lt"/>
            <a:ea typeface="Verdana" panose="020B0604030504040204" pitchFamily="34" charset="0"/>
          </a:endParaRPr>
        </a:p>
      </dsp:txBody>
      <dsp:txXfrm>
        <a:off x="3523952" y="689554"/>
        <a:ext cx="1824908" cy="1491212"/>
      </dsp:txXfrm>
    </dsp:sp>
    <dsp:sp modelId="{F3828C63-D9F5-4CA3-A281-2CEA594FCBFA}">
      <dsp:nvSpPr>
        <dsp:cNvPr id="0" name=""/>
        <dsp:cNvSpPr/>
      </dsp:nvSpPr>
      <dsp:spPr>
        <a:xfrm>
          <a:off x="5293190" y="87635"/>
          <a:ext cx="616317" cy="4774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PT" sz="1800" kern="1200"/>
        </a:p>
      </dsp:txBody>
      <dsp:txXfrm>
        <a:off x="5293190" y="183125"/>
        <a:ext cx="473082" cy="286470"/>
      </dsp:txXfrm>
    </dsp:sp>
    <dsp:sp modelId="{02344C4D-CF86-463C-984C-85E50560331E}">
      <dsp:nvSpPr>
        <dsp:cNvPr id="0" name=""/>
        <dsp:cNvSpPr/>
      </dsp:nvSpPr>
      <dsp:spPr>
        <a:xfrm>
          <a:off x="6165337" y="9560"/>
          <a:ext cx="1917696" cy="950400"/>
        </a:xfrm>
        <a:prstGeom prst="roundRect">
          <a:avLst>
            <a:gd name="adj" fmla="val 10000"/>
          </a:avLst>
        </a:prstGeom>
        <a:solidFill>
          <a:srgbClr val="01B6B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600" b="0" kern="1200" cap="small" baseline="0" dirty="0">
              <a:latin typeface="+mn-lt"/>
            </a:rPr>
            <a:t>Dimensão do trabalho</a:t>
          </a:r>
        </a:p>
      </dsp:txBody>
      <dsp:txXfrm>
        <a:off x="6165337" y="9560"/>
        <a:ext cx="1917696" cy="633600"/>
      </dsp:txXfrm>
    </dsp:sp>
    <dsp:sp modelId="{75C17A85-6D7B-4617-B1CF-33976D7FC4DC}">
      <dsp:nvSpPr>
        <dsp:cNvPr id="0" name=""/>
        <dsp:cNvSpPr/>
      </dsp:nvSpPr>
      <dsp:spPr>
        <a:xfrm>
          <a:off x="6558118" y="643160"/>
          <a:ext cx="1917696" cy="1584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1B6B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200" kern="1200" dirty="0">
              <a:latin typeface="+mn-lt"/>
              <a:ea typeface="Verdana" panose="020B0604030504040204" pitchFamily="34" charset="0"/>
            </a:rPr>
            <a:t>4 ou 7 páginas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200" kern="1200" dirty="0">
              <a:latin typeface="+mn-lt"/>
              <a:ea typeface="Verdana" panose="020B0604030504040204" pitchFamily="34" charset="0"/>
            </a:rPr>
            <a:t>10 diapositivos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200" kern="1200" dirty="0">
              <a:latin typeface="+mn-lt"/>
              <a:ea typeface="Verdana" panose="020B0604030504040204" pitchFamily="34" charset="0"/>
            </a:rPr>
            <a:t>1 vídeo de 5 minutos</a:t>
          </a:r>
        </a:p>
      </dsp:txBody>
      <dsp:txXfrm>
        <a:off x="6604512" y="689554"/>
        <a:ext cx="1824908" cy="14912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CD9C9C-2441-4A45-863C-4E56138E8AF9}" type="datetimeFigureOut">
              <a:rPr lang="pt-PT" smtClean="0"/>
              <a:pPr/>
              <a:t>29-08-2022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E81077-FCA7-4AAA-8527-C0BC26F2626E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75523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E81077-FCA7-4AAA-8527-C0BC26F2626E}" type="slidenum">
              <a:rPr lang="pt-PT" smtClean="0"/>
              <a:pPr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73494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D7B9-8C71-4A36-83AB-DFFD0636DB26}" type="datetimeFigureOut">
              <a:rPr lang="pt-PT" smtClean="0"/>
              <a:pPr/>
              <a:t>29-08-2022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1C6B-6C97-499F-8C80-113DEB516EC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01154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D7B9-8C71-4A36-83AB-DFFD0636DB26}" type="datetimeFigureOut">
              <a:rPr lang="pt-PT" smtClean="0"/>
              <a:pPr/>
              <a:t>29-08-2022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1C6B-6C97-499F-8C80-113DEB516EC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29652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D7B9-8C71-4A36-83AB-DFFD0636DB26}" type="datetimeFigureOut">
              <a:rPr lang="pt-PT" smtClean="0"/>
              <a:pPr/>
              <a:t>29-08-2022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1C6B-6C97-499F-8C80-113DEB516EC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09718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D7B9-8C71-4A36-83AB-DFFD0636DB26}" type="datetimeFigureOut">
              <a:rPr lang="pt-PT" smtClean="0"/>
              <a:pPr/>
              <a:t>29-08-2022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1C6B-6C97-499F-8C80-113DEB516EC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68382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D7B9-8C71-4A36-83AB-DFFD0636DB26}" type="datetimeFigureOut">
              <a:rPr lang="pt-PT" smtClean="0"/>
              <a:pPr/>
              <a:t>29-08-2022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1C6B-6C97-499F-8C80-113DEB516EC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84225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D7B9-8C71-4A36-83AB-DFFD0636DB26}" type="datetimeFigureOut">
              <a:rPr lang="pt-PT" smtClean="0"/>
              <a:pPr/>
              <a:t>29-08-2022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1C6B-6C97-499F-8C80-113DEB516EC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25052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D7B9-8C71-4A36-83AB-DFFD0636DB26}" type="datetimeFigureOut">
              <a:rPr lang="pt-PT" smtClean="0"/>
              <a:pPr/>
              <a:t>29-08-2022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1C6B-6C97-499F-8C80-113DEB516EC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13175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D7B9-8C71-4A36-83AB-DFFD0636DB26}" type="datetimeFigureOut">
              <a:rPr lang="pt-PT" smtClean="0"/>
              <a:pPr/>
              <a:t>29-08-2022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1C6B-6C97-499F-8C80-113DEB516EC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89552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D7B9-8C71-4A36-83AB-DFFD0636DB26}" type="datetimeFigureOut">
              <a:rPr lang="pt-PT" smtClean="0"/>
              <a:pPr/>
              <a:t>29-08-2022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1C6B-6C97-499F-8C80-113DEB516EC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91638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D7B9-8C71-4A36-83AB-DFFD0636DB26}" type="datetimeFigureOut">
              <a:rPr lang="pt-PT" smtClean="0"/>
              <a:pPr/>
              <a:t>29-08-2022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1C6B-6C97-499F-8C80-113DEB516EC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89751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D7B9-8C71-4A36-83AB-DFFD0636DB26}" type="datetimeFigureOut">
              <a:rPr lang="pt-PT" smtClean="0"/>
              <a:pPr/>
              <a:t>29-08-2022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1C6B-6C97-499F-8C80-113DEB516EC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08589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B6D7B9-8C71-4A36-83AB-DFFD0636DB26}" type="datetimeFigureOut">
              <a:rPr lang="pt-PT" smtClean="0"/>
              <a:pPr/>
              <a:t>29-08-2022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71C6B-6C97-499F-8C80-113DEB516EC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47173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32084" y="3241308"/>
            <a:ext cx="46014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altLang="pt-PT" sz="1600" b="1" dirty="0">
                <a:latin typeface="Verdana" pitchFamily="34" charset="0"/>
                <a:ea typeface="ＭＳ Ｐゴシック" pitchFamily="34" charset="-128"/>
              </a:rPr>
              <a:t>Método de pesquisa e investigação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92005" y="2717433"/>
            <a:ext cx="18341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altLang="pt-PT" sz="1600" b="1" dirty="0">
                <a:latin typeface="Verdana" pitchFamily="34" charset="0"/>
                <a:ea typeface="ＭＳ Ｐゴシック" pitchFamily="34" charset="-128"/>
              </a:rPr>
              <a:t>MODELO PLUS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3532084" y="3302208"/>
            <a:ext cx="180000" cy="180000"/>
            <a:chOff x="971600" y="2355726"/>
            <a:chExt cx="432048" cy="432048"/>
          </a:xfrm>
        </p:grpSpPr>
        <p:sp>
          <p:nvSpPr>
            <p:cNvPr id="9" name="Oval 8"/>
            <p:cNvSpPr/>
            <p:nvPr/>
          </p:nvSpPr>
          <p:spPr>
            <a:xfrm>
              <a:off x="971600" y="2355726"/>
              <a:ext cx="288032" cy="288032"/>
            </a:xfrm>
            <a:prstGeom prst="ellipse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11" name="Straight Connector 10"/>
            <p:cNvCxnSpPr>
              <a:stCxn id="9" idx="5"/>
            </p:cNvCxnSpPr>
            <p:nvPr/>
          </p:nvCxnSpPr>
          <p:spPr>
            <a:xfrm>
              <a:off x="1217451" y="2601577"/>
              <a:ext cx="186197" cy="186197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" name="Straight Connector 12"/>
          <p:cNvCxnSpPr/>
          <p:nvPr/>
        </p:nvCxnSpPr>
        <p:spPr>
          <a:xfrm rot="5400000">
            <a:off x="5258296" y="2863261"/>
            <a:ext cx="357190" cy="131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7159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15981" y="298104"/>
            <a:ext cx="74912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altLang="pt-PT" sz="2800" b="1" dirty="0">
                <a:solidFill>
                  <a:schemeClr val="accent1">
                    <a:lumMod val="75000"/>
                  </a:schemeClr>
                </a:solidFill>
                <a:latin typeface="Calibri(Body)"/>
                <a:ea typeface="ヒラギノ角ゴ Pro W3"/>
                <a:cs typeface="ヒラギノ角ゴ Pro W3"/>
              </a:rPr>
              <a:t>Modelo de pesquisa e investigação: Modelo </a:t>
            </a:r>
            <a:r>
              <a:rPr lang="pt-PT" altLang="pt-PT" sz="2800" b="1" dirty="0" err="1">
                <a:solidFill>
                  <a:schemeClr val="accent1">
                    <a:lumMod val="75000"/>
                  </a:schemeClr>
                </a:solidFill>
                <a:latin typeface="Calibri(Body)"/>
                <a:ea typeface="ヒラギノ角ゴ Pro W3"/>
                <a:cs typeface="ヒラギノ角ゴ Pro W3"/>
              </a:rPr>
              <a:t>Plus</a:t>
            </a:r>
            <a:r>
              <a:rPr lang="pt-PT" altLang="pt-PT" sz="2800" b="1" dirty="0">
                <a:solidFill>
                  <a:schemeClr val="accent1">
                    <a:lumMod val="75000"/>
                  </a:schemeClr>
                </a:solidFill>
                <a:latin typeface="Calibri(Body)"/>
                <a:ea typeface="ヒラギノ角ゴ Pro W3"/>
                <a:cs typeface="ヒラギノ角ゴ Pro W3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1600" y="15636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5" name="TextBox 4"/>
          <p:cNvSpPr txBox="1"/>
          <p:nvPr/>
        </p:nvSpPr>
        <p:spPr>
          <a:xfrm>
            <a:off x="4274757" y="1076718"/>
            <a:ext cx="4320000" cy="348811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ts val="2000"/>
              </a:lnSpc>
            </a:pPr>
            <a:r>
              <a:rPr lang="" sz="2000" b="1" cap="small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Modelo Plus inclui 4 etapas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2" t="-150" r="19982" b="150"/>
          <a:stretch/>
        </p:blipFill>
        <p:spPr bwMode="auto">
          <a:xfrm>
            <a:off x="142844" y="1071552"/>
            <a:ext cx="3530379" cy="3447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3808902" y="1638655"/>
            <a:ext cx="714380" cy="554400"/>
          </a:xfrm>
          <a:prstGeom prst="rect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/>
              <a:t>P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808902" y="2283718"/>
            <a:ext cx="714380" cy="554400"/>
          </a:xfrm>
          <a:prstGeom prst="rect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/>
              <a:t>L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813090" y="2931790"/>
            <a:ext cx="714380" cy="555167"/>
          </a:xfrm>
          <a:prstGeom prst="rect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/>
              <a:t>U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813090" y="3579862"/>
            <a:ext cx="714380" cy="554400"/>
          </a:xfrm>
          <a:prstGeom prst="rect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/>
              <a:t>S</a:t>
            </a:r>
          </a:p>
        </p:txBody>
      </p:sp>
      <p:sp>
        <p:nvSpPr>
          <p:cNvPr id="34" name="TextBox 3"/>
          <p:cNvSpPr txBox="1">
            <a:spLocks noChangeArrowheads="1"/>
          </p:cNvSpPr>
          <p:nvPr/>
        </p:nvSpPr>
        <p:spPr bwMode="auto">
          <a:xfrm>
            <a:off x="3791551" y="4299942"/>
            <a:ext cx="528641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pt-PT" altLang="pt-PT" sz="1000" dirty="0">
                <a:solidFill>
                  <a:srgbClr val="404040"/>
                </a:solidFill>
                <a:latin typeface="Verdana" pitchFamily="34" charset="0"/>
                <a:ea typeface="ＭＳ Ｐゴシック" pitchFamily="34" charset="-128"/>
              </a:rPr>
              <a:t>Modelo criado por James Herrings (Reino Unido, 1996)</a:t>
            </a:r>
          </a:p>
        </p:txBody>
      </p:sp>
      <p:sp>
        <p:nvSpPr>
          <p:cNvPr id="4" name="Seta: Pentágono 3">
            <a:extLst>
              <a:ext uri="{FF2B5EF4-FFF2-40B4-BE49-F238E27FC236}">
                <a16:creationId xmlns:a16="http://schemas.microsoft.com/office/drawing/2014/main" id="{06553FD2-1142-8CC9-C87A-286BB4B713E1}"/>
              </a:ext>
            </a:extLst>
          </p:cNvPr>
          <p:cNvSpPr/>
          <p:nvPr/>
        </p:nvSpPr>
        <p:spPr>
          <a:xfrm>
            <a:off x="4572000" y="1636284"/>
            <a:ext cx="1843230" cy="554528"/>
          </a:xfrm>
          <a:prstGeom prst="homePlate">
            <a:avLst/>
          </a:prstGeom>
          <a:solidFill>
            <a:srgbClr val="01B6B5"/>
          </a:solidFill>
          <a:ln>
            <a:solidFill>
              <a:schemeClr val="accent5"/>
            </a:solidFill>
            <a:headEnd/>
            <a:tailEnd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pt-PT" sz="1400" b="1" dirty="0" err="1">
                <a:solidFill>
                  <a:schemeClr val="bg1"/>
                </a:solidFill>
                <a:latin typeface="Verdana" pitchFamily="34" charset="0"/>
              </a:rPr>
              <a:t>Purpose</a:t>
            </a:r>
            <a:endParaRPr lang="pt-PT" sz="14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6" name="Seta: Divisa 5">
            <a:extLst>
              <a:ext uri="{FF2B5EF4-FFF2-40B4-BE49-F238E27FC236}">
                <a16:creationId xmlns:a16="http://schemas.microsoft.com/office/drawing/2014/main" id="{28CD57EA-3DEC-2A10-D2C7-42B59784D3DA}"/>
              </a:ext>
            </a:extLst>
          </p:cNvPr>
          <p:cNvSpPr/>
          <p:nvPr/>
        </p:nvSpPr>
        <p:spPr>
          <a:xfrm>
            <a:off x="6196925" y="1635646"/>
            <a:ext cx="2839571" cy="554400"/>
          </a:xfrm>
          <a:prstGeom prst="chevron">
            <a:avLst/>
          </a:prstGeom>
          <a:noFill/>
          <a:ln>
            <a:solidFill>
              <a:srgbClr val="01B6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1400" b="1" dirty="0">
                <a:solidFill>
                  <a:schemeClr val="tx1"/>
                </a:solidFill>
                <a:latin typeface="Verdana" pitchFamily="34" charset="0"/>
                <a:ea typeface="ÇlÇr ñæí©" charset="0"/>
              </a:rPr>
              <a:t>Planificar </a:t>
            </a:r>
            <a:r>
              <a:rPr lang="pt-PT" sz="1400" dirty="0">
                <a:solidFill>
                  <a:schemeClr val="tx1"/>
                </a:solidFill>
                <a:latin typeface="Verdana" pitchFamily="34" charset="0"/>
                <a:ea typeface="ÇlÇr ñæí©" charset="0"/>
              </a:rPr>
              <a:t>o trabalho</a:t>
            </a:r>
            <a:endParaRPr lang="en-US" sz="4000" dirty="0">
              <a:solidFill>
                <a:schemeClr val="tx1"/>
              </a:solidFill>
              <a:latin typeface="Verdana" pitchFamily="34" charset="0"/>
              <a:ea typeface="ＭＳ Ｐゴシック" charset="0"/>
            </a:endParaRPr>
          </a:p>
        </p:txBody>
      </p:sp>
      <p:sp>
        <p:nvSpPr>
          <p:cNvPr id="21" name="Seta: Pentágono 20">
            <a:extLst>
              <a:ext uri="{FF2B5EF4-FFF2-40B4-BE49-F238E27FC236}">
                <a16:creationId xmlns:a16="http://schemas.microsoft.com/office/drawing/2014/main" id="{1388DAD7-E1A7-27E1-3F05-3E5802D74C5D}"/>
              </a:ext>
            </a:extLst>
          </p:cNvPr>
          <p:cNvSpPr/>
          <p:nvPr/>
        </p:nvSpPr>
        <p:spPr>
          <a:xfrm>
            <a:off x="4572000" y="2283718"/>
            <a:ext cx="1843230" cy="554528"/>
          </a:xfrm>
          <a:prstGeom prst="homePlate">
            <a:avLst/>
          </a:prstGeom>
          <a:solidFill>
            <a:srgbClr val="01B6B5"/>
          </a:solidFill>
          <a:ln>
            <a:solidFill>
              <a:schemeClr val="accent5"/>
            </a:solidFill>
            <a:headEnd/>
            <a:tailEnd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pt-PT" sz="1400" b="1" dirty="0" err="1">
                <a:solidFill>
                  <a:schemeClr val="bg1"/>
                </a:solidFill>
                <a:latin typeface="Verdana" pitchFamily="34" charset="0"/>
              </a:rPr>
              <a:t>Location</a:t>
            </a:r>
            <a:endParaRPr lang="pt-PT" sz="14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2" name="Seta: Divisa 21">
            <a:extLst>
              <a:ext uri="{FF2B5EF4-FFF2-40B4-BE49-F238E27FC236}">
                <a16:creationId xmlns:a16="http://schemas.microsoft.com/office/drawing/2014/main" id="{2B31BE12-63DE-863E-5422-A6186F01D5B0}"/>
              </a:ext>
            </a:extLst>
          </p:cNvPr>
          <p:cNvSpPr/>
          <p:nvPr/>
        </p:nvSpPr>
        <p:spPr>
          <a:xfrm>
            <a:off x="6196925" y="2292613"/>
            <a:ext cx="2839571" cy="554400"/>
          </a:xfrm>
          <a:prstGeom prst="chevron">
            <a:avLst/>
          </a:prstGeom>
          <a:noFill/>
          <a:ln>
            <a:solidFill>
              <a:srgbClr val="01B6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>
              <a:defRPr/>
            </a:pPr>
            <a:r>
              <a:rPr lang="pt-PT" sz="1400" b="1" dirty="0">
                <a:solidFill>
                  <a:schemeClr val="tx1"/>
                </a:solidFill>
                <a:latin typeface="Verdana" pitchFamily="34" charset="0"/>
                <a:ea typeface="ÇlÇr ñæí©" charset="0"/>
              </a:rPr>
              <a:t>Localizar</a:t>
            </a:r>
            <a:r>
              <a:rPr lang="pt-PT" sz="1400" dirty="0">
                <a:solidFill>
                  <a:schemeClr val="tx1"/>
                </a:solidFill>
                <a:latin typeface="Verdana" pitchFamily="34" charset="0"/>
                <a:ea typeface="ÇlÇr ñæí©" charset="0"/>
              </a:rPr>
              <a:t> a melhor informação</a:t>
            </a:r>
            <a:endParaRPr lang="en-US" sz="4000" dirty="0">
              <a:solidFill>
                <a:schemeClr val="tx1"/>
              </a:solidFill>
              <a:latin typeface="Verdana" pitchFamily="34" charset="0"/>
              <a:ea typeface="ＭＳ Ｐゴシック" charset="0"/>
            </a:endParaRPr>
          </a:p>
        </p:txBody>
      </p:sp>
      <p:sp>
        <p:nvSpPr>
          <p:cNvPr id="23" name="Seta: Pentágono 22">
            <a:extLst>
              <a:ext uri="{FF2B5EF4-FFF2-40B4-BE49-F238E27FC236}">
                <a16:creationId xmlns:a16="http://schemas.microsoft.com/office/drawing/2014/main" id="{12B6EFDA-7E12-78F4-363A-4CDE3AC5528B}"/>
              </a:ext>
            </a:extLst>
          </p:cNvPr>
          <p:cNvSpPr/>
          <p:nvPr/>
        </p:nvSpPr>
        <p:spPr>
          <a:xfrm>
            <a:off x="4591527" y="2931790"/>
            <a:ext cx="1843230" cy="554528"/>
          </a:xfrm>
          <a:prstGeom prst="homePlate">
            <a:avLst/>
          </a:prstGeom>
          <a:solidFill>
            <a:srgbClr val="01B6B5"/>
          </a:solidFill>
          <a:ln>
            <a:solidFill>
              <a:schemeClr val="accent5"/>
            </a:solidFill>
            <a:headEnd/>
            <a:tailEnd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pt-PT" sz="1400" b="1" dirty="0">
                <a:solidFill>
                  <a:schemeClr val="bg1"/>
                </a:solidFill>
                <a:latin typeface="Verdana" pitchFamily="34" charset="0"/>
              </a:rPr>
              <a:t>Use</a:t>
            </a:r>
          </a:p>
        </p:txBody>
      </p:sp>
      <p:sp>
        <p:nvSpPr>
          <p:cNvPr id="24" name="Seta: Divisa 23">
            <a:extLst>
              <a:ext uri="{FF2B5EF4-FFF2-40B4-BE49-F238E27FC236}">
                <a16:creationId xmlns:a16="http://schemas.microsoft.com/office/drawing/2014/main" id="{A2FD279B-387A-ED50-A177-4CB2B7637364}"/>
              </a:ext>
            </a:extLst>
          </p:cNvPr>
          <p:cNvSpPr/>
          <p:nvPr/>
        </p:nvSpPr>
        <p:spPr>
          <a:xfrm>
            <a:off x="6196925" y="2931790"/>
            <a:ext cx="2839571" cy="554400"/>
          </a:xfrm>
          <a:prstGeom prst="chevron">
            <a:avLst/>
          </a:prstGeom>
          <a:noFill/>
          <a:ln>
            <a:solidFill>
              <a:srgbClr val="01B6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pt-PT" sz="1400" b="1" dirty="0">
                <a:solidFill>
                  <a:schemeClr val="tx1"/>
                </a:solidFill>
                <a:latin typeface="Verdana" pitchFamily="34" charset="0"/>
                <a:ea typeface="ÇlÇr ñæí©" charset="0"/>
              </a:rPr>
              <a:t>Usar </a:t>
            </a:r>
            <a:r>
              <a:rPr lang="pt-PT" sz="1400" dirty="0">
                <a:solidFill>
                  <a:schemeClr val="tx1"/>
                </a:solidFill>
                <a:latin typeface="Verdana" pitchFamily="34" charset="0"/>
                <a:ea typeface="ÇlÇr ñæí©" charset="0"/>
              </a:rPr>
              <a:t>a informação com eficácia</a:t>
            </a:r>
            <a:endParaRPr lang="en-US" sz="4000" dirty="0">
              <a:solidFill>
                <a:schemeClr val="tx1"/>
              </a:solidFill>
              <a:latin typeface="Verdana" pitchFamily="34" charset="0"/>
              <a:ea typeface="ＭＳ Ｐゴシック" charset="0"/>
            </a:endParaRPr>
          </a:p>
        </p:txBody>
      </p:sp>
      <p:sp>
        <p:nvSpPr>
          <p:cNvPr id="25" name="Seta: Pentágono 24">
            <a:extLst>
              <a:ext uri="{FF2B5EF4-FFF2-40B4-BE49-F238E27FC236}">
                <a16:creationId xmlns:a16="http://schemas.microsoft.com/office/drawing/2014/main" id="{B787B332-15C2-E830-C52C-1A7059DB6164}"/>
              </a:ext>
            </a:extLst>
          </p:cNvPr>
          <p:cNvSpPr/>
          <p:nvPr/>
        </p:nvSpPr>
        <p:spPr>
          <a:xfrm>
            <a:off x="4591527" y="3577948"/>
            <a:ext cx="1843230" cy="554528"/>
          </a:xfrm>
          <a:prstGeom prst="homePlate">
            <a:avLst/>
          </a:prstGeom>
          <a:solidFill>
            <a:srgbClr val="01B6B5"/>
          </a:solidFill>
          <a:ln>
            <a:solidFill>
              <a:schemeClr val="accent5"/>
            </a:solidFill>
            <a:headEnd/>
            <a:tailEnd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pt-PT" sz="1400" b="1" dirty="0">
                <a:solidFill>
                  <a:schemeClr val="bg1"/>
                </a:solidFill>
                <a:latin typeface="Verdana" pitchFamily="34" charset="0"/>
                <a:ea typeface="ÇlÇr ñæí©" charset="0"/>
                <a:cs typeface="Arial" pitchFamily="34" charset="0"/>
              </a:rPr>
              <a:t>Self-</a:t>
            </a:r>
            <a:r>
              <a:rPr lang="pt-PT" sz="1400" b="1" dirty="0" err="1">
                <a:solidFill>
                  <a:schemeClr val="bg1"/>
                </a:solidFill>
                <a:latin typeface="Verdana" pitchFamily="34" charset="0"/>
                <a:ea typeface="ÇlÇr ñæí©" charset="0"/>
                <a:cs typeface="Arial" pitchFamily="34" charset="0"/>
              </a:rPr>
              <a:t>evaluation</a:t>
            </a:r>
            <a:endParaRPr lang="pt-PT" sz="14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5" name="Seta: Divisa 34">
            <a:extLst>
              <a:ext uri="{FF2B5EF4-FFF2-40B4-BE49-F238E27FC236}">
                <a16:creationId xmlns:a16="http://schemas.microsoft.com/office/drawing/2014/main" id="{E5825333-3082-469E-54A1-70642EEA61C0}"/>
              </a:ext>
            </a:extLst>
          </p:cNvPr>
          <p:cNvSpPr/>
          <p:nvPr/>
        </p:nvSpPr>
        <p:spPr>
          <a:xfrm>
            <a:off x="6196925" y="3579862"/>
            <a:ext cx="2839571" cy="554400"/>
          </a:xfrm>
          <a:prstGeom prst="chevron">
            <a:avLst/>
          </a:prstGeom>
          <a:noFill/>
          <a:ln>
            <a:solidFill>
              <a:srgbClr val="01B6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>
              <a:defRPr/>
            </a:pPr>
            <a:r>
              <a:rPr lang="pt-PT" sz="1400" b="1" dirty="0">
                <a:solidFill>
                  <a:schemeClr val="tx1"/>
                </a:solidFill>
                <a:latin typeface="Verdana" pitchFamily="34" charset="0"/>
                <a:ea typeface="ÇlÇr ñæí©" charset="0"/>
              </a:rPr>
              <a:t>Saber autoavaliar</a:t>
            </a:r>
            <a:r>
              <a:rPr lang="pt-PT" sz="1400" dirty="0">
                <a:solidFill>
                  <a:schemeClr val="tx1"/>
                </a:solidFill>
                <a:latin typeface="Verdana" pitchFamily="34" charset="0"/>
                <a:ea typeface="ÇlÇr ñæí©" charset="0"/>
              </a:rPr>
              <a:t> o trabalho</a:t>
            </a:r>
            <a:endParaRPr lang="en-US" sz="1400" dirty="0">
              <a:solidFill>
                <a:schemeClr val="tx1"/>
              </a:solidFill>
              <a:latin typeface="Verdana" pitchFamily="34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780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42054" y="411510"/>
            <a:ext cx="2529813" cy="1521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412446" y="987574"/>
            <a:ext cx="5671721" cy="648000"/>
          </a:xfrm>
          <a:prstGeom prst="rect">
            <a:avLst/>
          </a:prstGeom>
          <a:solidFill>
            <a:srgbClr val="01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15636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7" name="TextBox 6"/>
          <p:cNvSpPr txBox="1"/>
          <p:nvPr/>
        </p:nvSpPr>
        <p:spPr>
          <a:xfrm>
            <a:off x="513713" y="1131590"/>
            <a:ext cx="6002503" cy="646331"/>
          </a:xfrm>
          <a:prstGeom prst="rect">
            <a:avLst/>
          </a:prstGeom>
          <a:ln>
            <a:solidFill>
              <a:srgbClr val="01B6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PT" altLang="pt-PT" dirty="0">
                <a:ea typeface="Verdana" panose="020B0604030504040204" pitchFamily="34" charset="0"/>
              </a:rPr>
              <a:t>Definir um tema ou objetivo, ou seja identificar o que se pretende com o trabalho.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3528" y="2071684"/>
            <a:ext cx="4146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pt-PT" b="1" dirty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ＭＳ Ｐゴシック" pitchFamily="34" charset="-128"/>
              </a:rPr>
              <a:t>Qual é o objetivo do </a:t>
            </a:r>
            <a:r>
              <a:rPr lang="pt-PT" altLang="pt-PT" b="1" dirty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ＭＳ Ｐゴシック" pitchFamily="34" charset="-128"/>
              </a:rPr>
              <a:t>trabalho</a:t>
            </a:r>
            <a:r>
              <a:rPr lang="en-US" altLang="pt-PT" b="1" dirty="0">
                <a:solidFill>
                  <a:schemeClr val="accent6">
                    <a:lumMod val="75000"/>
                  </a:schemeClr>
                </a:solidFill>
                <a:latin typeface="Verdana" pitchFamily="34" charset="0"/>
                <a:ea typeface="ＭＳ Ｐゴシック" pitchFamily="34" charset="-128"/>
              </a:rPr>
              <a:t>?</a:t>
            </a:r>
          </a:p>
        </p:txBody>
      </p:sp>
      <p:graphicFrame>
        <p:nvGraphicFramePr>
          <p:cNvPr id="16" name="Diagrama 4"/>
          <p:cNvGraphicFramePr/>
          <p:nvPr>
            <p:extLst>
              <p:ext uri="{D42A27DB-BD31-4B8C-83A1-F6EECF244321}">
                <p14:modId xmlns:p14="http://schemas.microsoft.com/office/powerpoint/2010/main" val="2473455154"/>
              </p:ext>
            </p:extLst>
          </p:nvPr>
        </p:nvGraphicFramePr>
        <p:xfrm>
          <a:off x="412446" y="2579730"/>
          <a:ext cx="8480033" cy="22367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Box 5">
            <a:extLst>
              <a:ext uri="{FF2B5EF4-FFF2-40B4-BE49-F238E27FC236}">
                <a16:creationId xmlns:a16="http://schemas.microsoft.com/office/drawing/2014/main" id="{69FFC351-C8DB-4C50-3D9C-89FA6DCA4624}"/>
              </a:ext>
            </a:extLst>
          </p:cNvPr>
          <p:cNvSpPr txBox="1"/>
          <p:nvPr/>
        </p:nvSpPr>
        <p:spPr>
          <a:xfrm>
            <a:off x="1395580" y="267494"/>
            <a:ext cx="2600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1">
                    <a:lumMod val="75000"/>
                  </a:schemeClr>
                </a:solidFill>
                <a:ea typeface="Verdana" pitchFamily="34" charset="0"/>
                <a:cs typeface="Verdana" pitchFamily="34" charset="0"/>
              </a:rPr>
              <a:t>1. Planificar</a:t>
            </a:r>
            <a:endParaRPr lang="pt-PT" sz="3200" b="1" dirty="0">
              <a:solidFill>
                <a:srgbClr val="015DA7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490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71600" y="15636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69FFC351-C8DB-4C50-3D9C-89FA6DCA4624}"/>
              </a:ext>
            </a:extLst>
          </p:cNvPr>
          <p:cNvSpPr txBox="1"/>
          <p:nvPr/>
        </p:nvSpPr>
        <p:spPr>
          <a:xfrm>
            <a:off x="1395580" y="267494"/>
            <a:ext cx="2600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1">
                    <a:lumMod val="75000"/>
                  </a:schemeClr>
                </a:solidFill>
                <a:ea typeface="Verdana" pitchFamily="34" charset="0"/>
                <a:cs typeface="Verdana" pitchFamily="34" charset="0"/>
              </a:rPr>
              <a:t>1. Planificar</a:t>
            </a:r>
            <a:endParaRPr lang="pt-PT" sz="3200" b="1" dirty="0">
              <a:solidFill>
                <a:srgbClr val="015DA7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2" descr="Homem mostra gesto de grande ideia Vetor grátis">
            <a:extLst>
              <a:ext uri="{FF2B5EF4-FFF2-40B4-BE49-F238E27FC236}">
                <a16:creationId xmlns:a16="http://schemas.microsoft.com/office/drawing/2014/main" id="{14DECA38-86F1-A087-3A84-F9C8F33AEE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83" r="16735" b="7890"/>
          <a:stretch/>
        </p:blipFill>
        <p:spPr bwMode="auto">
          <a:xfrm>
            <a:off x="7092280" y="699542"/>
            <a:ext cx="1512168" cy="1981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3E9C830-1FE9-D919-3EE1-280174DC0617}"/>
              </a:ext>
            </a:extLst>
          </p:cNvPr>
          <p:cNvSpPr txBox="1"/>
          <p:nvPr/>
        </p:nvSpPr>
        <p:spPr>
          <a:xfrm>
            <a:off x="395536" y="1148668"/>
            <a:ext cx="6072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altLang="pt-PT" sz="2400" b="1" dirty="0">
                <a:solidFill>
                  <a:schemeClr val="accent6"/>
                </a:solidFill>
                <a:ea typeface="ＭＳ Ｐゴシック" pitchFamily="34" charset="-128"/>
              </a:rPr>
              <a:t>O que já sei sobre este assunto?</a:t>
            </a:r>
            <a:endParaRPr lang="en-US" altLang="pt-PT" sz="2400" b="1" dirty="0">
              <a:solidFill>
                <a:schemeClr val="accent6"/>
              </a:solidFill>
              <a:ea typeface="ＭＳ Ｐゴシック" pitchFamily="34" charset="-128"/>
            </a:endParaRP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A1F3B089-942D-89BC-9792-3483DC6975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7751193"/>
              </p:ext>
            </p:extLst>
          </p:nvPr>
        </p:nvGraphicFramePr>
        <p:xfrm>
          <a:off x="395536" y="2690468"/>
          <a:ext cx="8424936" cy="1374298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37912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33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08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600" b="1" cap="small" baseline="0" dirty="0">
                          <a:solidFill>
                            <a:schemeClr val="bg1"/>
                          </a:solidFill>
                          <a:latin typeface="+mn-lt"/>
                          <a:ea typeface="Verdana" panose="020B0604030504040204" pitchFamily="34" charset="0"/>
                        </a:rPr>
                        <a:t>O que já sei?</a:t>
                      </a:r>
                      <a:endParaRPr lang="pt-PT" sz="1800" b="1" cap="small" baseline="0" dirty="0">
                        <a:solidFill>
                          <a:schemeClr val="bg1"/>
                        </a:solidFill>
                        <a:latin typeface="+mn-lt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68591" marR="68591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B6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600" b="1" cap="small" baseline="0" dirty="0">
                          <a:solidFill>
                            <a:schemeClr val="bg1"/>
                          </a:solidFill>
                          <a:latin typeface="+mn-lt"/>
                          <a:ea typeface="Verdana" panose="020B0604030504040204" pitchFamily="34" charset="0"/>
                        </a:rPr>
                        <a:t>O que pretendo saber?</a:t>
                      </a:r>
                      <a:endParaRPr lang="pt-PT" sz="1800" b="1" cap="small" baseline="0" dirty="0">
                        <a:solidFill>
                          <a:schemeClr val="bg1"/>
                        </a:solidFill>
                        <a:latin typeface="+mn-lt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68591" marR="68591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B6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8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dirty="0">
                          <a:latin typeface="+mn-lt"/>
                          <a:ea typeface="Verdana" panose="020B0604030504040204" pitchFamily="34" charset="0"/>
                        </a:rPr>
                        <a:t>O que é o plágio?</a:t>
                      </a:r>
                      <a:endParaRPr lang="pt-PT" sz="1600" dirty="0">
                        <a:solidFill>
                          <a:srgbClr val="000000"/>
                        </a:solidFill>
                        <a:latin typeface="+mn-lt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68591" marR="6859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6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dirty="0">
                          <a:latin typeface="+mn-lt"/>
                          <a:ea typeface="Verdana" panose="020B0604030504040204" pitchFamily="34" charset="0"/>
                        </a:rPr>
                        <a:t>Ética na internet</a:t>
                      </a:r>
                      <a:endParaRPr lang="pt-PT" sz="1600" dirty="0">
                        <a:solidFill>
                          <a:srgbClr val="000000"/>
                        </a:solidFill>
                        <a:latin typeface="+mn-lt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68591" marR="6859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6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dirty="0">
                          <a:latin typeface="+mn-lt"/>
                          <a:ea typeface="Verdana" panose="020B0604030504040204" pitchFamily="34" charset="0"/>
                        </a:rPr>
                        <a:t>O que é o </a:t>
                      </a:r>
                      <a:r>
                        <a:rPr lang="pt-PT" sz="1400" i="1" dirty="0">
                          <a:latin typeface="+mn-lt"/>
                          <a:ea typeface="Verdana" panose="020B0604030504040204" pitchFamily="34" charset="0"/>
                        </a:rPr>
                        <a:t>copyright</a:t>
                      </a:r>
                      <a:r>
                        <a:rPr lang="pt-PT" sz="1400" dirty="0">
                          <a:latin typeface="+mn-lt"/>
                          <a:ea typeface="Verdana" panose="020B0604030504040204" pitchFamily="34" charset="0"/>
                        </a:rPr>
                        <a:t>?</a:t>
                      </a:r>
                      <a:endParaRPr lang="pt-PT" sz="1600" dirty="0">
                        <a:solidFill>
                          <a:srgbClr val="000000"/>
                        </a:solidFill>
                        <a:latin typeface="+mn-lt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68591" marR="6859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6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dirty="0">
                          <a:latin typeface="+mn-lt"/>
                          <a:ea typeface="Verdana" panose="020B0604030504040204" pitchFamily="34" charset="0"/>
                        </a:rPr>
                        <a:t>O que são as licenças </a:t>
                      </a:r>
                      <a:r>
                        <a:rPr lang="pt-PT" sz="1400" i="1" dirty="0">
                          <a:latin typeface="+mn-lt"/>
                          <a:ea typeface="Verdana" panose="020B0604030504040204" pitchFamily="34" charset="0"/>
                        </a:rPr>
                        <a:t>Creative </a:t>
                      </a:r>
                      <a:r>
                        <a:rPr lang="pt-PT" sz="1400" i="1" dirty="0" err="1">
                          <a:latin typeface="+mn-lt"/>
                          <a:ea typeface="Verdana" panose="020B0604030504040204" pitchFamily="34" charset="0"/>
                        </a:rPr>
                        <a:t>Commons</a:t>
                      </a:r>
                      <a:endParaRPr lang="pt-PT" sz="1600" i="1" dirty="0">
                        <a:solidFill>
                          <a:srgbClr val="000000"/>
                        </a:solidFill>
                        <a:latin typeface="+mn-lt"/>
                        <a:ea typeface="Verdana" panose="020B0604030504040204" pitchFamily="34" charset="0"/>
                        <a:cs typeface="Times New Roman"/>
                      </a:endParaRPr>
                    </a:p>
                  </a:txBody>
                  <a:tcPr marL="68591" marR="6859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8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600" dirty="0">
                          <a:solidFill>
                            <a:srgbClr val="000000"/>
                          </a:solidFill>
                          <a:latin typeface="+mn-lt"/>
                          <a:ea typeface="Verdana" panose="020B0604030504040204" pitchFamily="34" charset="0"/>
                          <a:cs typeface="Times New Roman"/>
                        </a:rPr>
                        <a:t>…</a:t>
                      </a:r>
                    </a:p>
                  </a:txBody>
                  <a:tcPr marL="68591" marR="6859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6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600" dirty="0">
                          <a:solidFill>
                            <a:srgbClr val="000000"/>
                          </a:solidFill>
                          <a:latin typeface="+mn-lt"/>
                          <a:ea typeface="Verdana" panose="020B0604030504040204" pitchFamily="34" charset="0"/>
                          <a:cs typeface="Times New Roman"/>
                        </a:rPr>
                        <a:t>…</a:t>
                      </a:r>
                    </a:p>
                  </a:txBody>
                  <a:tcPr marL="68591" marR="6859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3835884"/>
                  </a:ext>
                </a:extLst>
              </a:tr>
            </a:tbl>
          </a:graphicData>
        </a:graphic>
      </p:graphicFrame>
      <p:sp>
        <p:nvSpPr>
          <p:cNvPr id="14" name="CaixaDeTexto 1">
            <a:extLst>
              <a:ext uri="{FF2B5EF4-FFF2-40B4-BE49-F238E27FC236}">
                <a16:creationId xmlns:a16="http://schemas.microsoft.com/office/drawing/2014/main" id="{CBC32639-4076-B8F3-88BB-D745E88E7BF1}"/>
              </a:ext>
            </a:extLst>
          </p:cNvPr>
          <p:cNvSpPr txBox="1"/>
          <p:nvPr/>
        </p:nvSpPr>
        <p:spPr>
          <a:xfrm>
            <a:off x="395536" y="1649750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ea typeface="ＭＳ Ｐゴシック" charset="0"/>
              </a:rPr>
              <a:t>Temos de aprender a fazer as perguntas adequadas sobre o tema.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70605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71599" y="162635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1500166" y="267494"/>
            <a:ext cx="7104282" cy="52322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defTabSz="801688"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37931725" indent="-37474525" defTabSz="801688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defTabSz="801688"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defTabSz="801688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defTabSz="801688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defTabSz="801688"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defTabSz="801688"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defTabSz="801688"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defTabSz="801688"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pt-PT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Verdana" charset="0"/>
              </a:rPr>
              <a:t>2. Localizar</a:t>
            </a: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964889CF-E330-901B-CDA6-57A4AAA04FC5}"/>
              </a:ext>
            </a:extLst>
          </p:cNvPr>
          <p:cNvSpPr/>
          <p:nvPr/>
        </p:nvSpPr>
        <p:spPr>
          <a:xfrm>
            <a:off x="432136" y="1064773"/>
            <a:ext cx="5868056" cy="648000"/>
          </a:xfrm>
          <a:prstGeom prst="rect">
            <a:avLst/>
          </a:prstGeom>
          <a:solidFill>
            <a:srgbClr val="01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3" name="TextBox 2"/>
          <p:cNvSpPr txBox="1">
            <a:spLocks noChangeArrowheads="1"/>
          </p:cNvSpPr>
          <p:nvPr/>
        </p:nvSpPr>
        <p:spPr bwMode="auto">
          <a:xfrm>
            <a:off x="539552" y="1143784"/>
            <a:ext cx="8194506" cy="707886"/>
          </a:xfrm>
          <a:prstGeom prst="rect">
            <a:avLst/>
          </a:prstGeom>
          <a:ln>
            <a:solidFill>
              <a:srgbClr val="01B6B5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82563" algn="just"/>
            <a:r>
              <a:rPr lang="pt-PT" altLang="pt-PT" sz="2000" dirty="0">
                <a:solidFill>
                  <a:srgbClr val="404040"/>
                </a:solidFill>
                <a:ea typeface="Verdana" panose="020B0604030504040204" pitchFamily="34" charset="0"/>
              </a:rPr>
              <a:t>Encontrar fontes de informação relevantes relacionadas com o objetivo definido.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C19A894-6C10-B83E-8947-3491A0A9F95D}"/>
              </a:ext>
            </a:extLst>
          </p:cNvPr>
          <p:cNvGrpSpPr/>
          <p:nvPr/>
        </p:nvGrpSpPr>
        <p:grpSpPr>
          <a:xfrm>
            <a:off x="409942" y="2314878"/>
            <a:ext cx="1949359" cy="2129080"/>
            <a:chOff x="409942" y="2314878"/>
            <a:chExt cx="1949359" cy="2129080"/>
          </a:xfrm>
        </p:grpSpPr>
        <p:pic>
          <p:nvPicPr>
            <p:cNvPr id="2056" name="Picture 8">
              <a:extLst>
                <a:ext uri="{FF2B5EF4-FFF2-40B4-BE49-F238E27FC236}">
                  <a16:creationId xmlns:a16="http://schemas.microsoft.com/office/drawing/2014/main" id="{33A4C6AF-83D6-2AB3-F65D-FC01CA3547C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45" r="9651"/>
            <a:stretch/>
          </p:blipFill>
          <p:spPr bwMode="auto">
            <a:xfrm>
              <a:off x="409942" y="2512743"/>
              <a:ext cx="1868694" cy="12278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Retângulo: Cantos Arredondados 1">
              <a:extLst>
                <a:ext uri="{FF2B5EF4-FFF2-40B4-BE49-F238E27FC236}">
                  <a16:creationId xmlns:a16="http://schemas.microsoft.com/office/drawing/2014/main" id="{5304F03A-0427-8E2E-9EAE-BDC5B2B2B302}"/>
                </a:ext>
              </a:extLst>
            </p:cNvPr>
            <p:cNvSpPr/>
            <p:nvPr/>
          </p:nvSpPr>
          <p:spPr>
            <a:xfrm>
              <a:off x="460950" y="2314878"/>
              <a:ext cx="1883945" cy="1633584"/>
            </a:xfrm>
            <a:prstGeom prst="roundRect">
              <a:avLst/>
            </a:prstGeom>
            <a:noFill/>
            <a:ln w="381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5" name="Retângulo: Cantos Arredondados 14">
              <a:extLst>
                <a:ext uri="{FF2B5EF4-FFF2-40B4-BE49-F238E27FC236}">
                  <a16:creationId xmlns:a16="http://schemas.microsoft.com/office/drawing/2014/main" id="{1BB3F2C2-ECDC-3B6F-13EB-1E41AB9F2A50}"/>
                </a:ext>
              </a:extLst>
            </p:cNvPr>
            <p:cNvSpPr/>
            <p:nvPr/>
          </p:nvSpPr>
          <p:spPr>
            <a:xfrm>
              <a:off x="446542" y="3787502"/>
              <a:ext cx="1912759" cy="656456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pt-PT" sz="1600" b="1" cap="small" dirty="0">
                  <a:solidFill>
                    <a:schemeClr val="bg1"/>
                  </a:solidFill>
                  <a:ea typeface="Verdana" panose="020B0604030504040204" pitchFamily="34" charset="0"/>
                  <a:cs typeface="Arial" pitchFamily="34" charset="0"/>
                </a:rPr>
                <a:t>Enciclopédias</a:t>
              </a:r>
            </a:p>
            <a:p>
              <a:pPr lvl="0" algn="ctr"/>
              <a:r>
                <a:rPr lang="pt-PT" sz="1600" b="1" cap="small" dirty="0">
                  <a:solidFill>
                    <a:schemeClr val="bg1"/>
                  </a:solidFill>
                  <a:ea typeface="Verdana" panose="020B0604030504040204" pitchFamily="34" charset="0"/>
                  <a:cs typeface="Arial" pitchFamily="34" charset="0"/>
                </a:rPr>
                <a:t>Livros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15E56AA-7478-FD4B-3087-AB0A477FBD89}"/>
              </a:ext>
            </a:extLst>
          </p:cNvPr>
          <p:cNvGrpSpPr/>
          <p:nvPr/>
        </p:nvGrpSpPr>
        <p:grpSpPr>
          <a:xfrm>
            <a:off x="2581065" y="2314878"/>
            <a:ext cx="1912759" cy="2129080"/>
            <a:chOff x="2581065" y="2314878"/>
            <a:chExt cx="1912759" cy="2129080"/>
          </a:xfrm>
        </p:grpSpPr>
        <p:pic>
          <p:nvPicPr>
            <p:cNvPr id="2058" name="Picture 10" descr="Pilha de jornais e revistas velhas Foto gratuita">
              <a:extLst>
                <a:ext uri="{FF2B5EF4-FFF2-40B4-BE49-F238E27FC236}">
                  <a16:creationId xmlns:a16="http://schemas.microsoft.com/office/drawing/2014/main" id="{2AEC450C-2E9C-2249-6000-42601E5564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6927" y="2571750"/>
              <a:ext cx="1751431" cy="11638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Retângulo: Cantos Arredondados 1">
              <a:extLst>
                <a:ext uri="{FF2B5EF4-FFF2-40B4-BE49-F238E27FC236}">
                  <a16:creationId xmlns:a16="http://schemas.microsoft.com/office/drawing/2014/main" id="{0785315E-E743-2B39-4A61-BF8827CA2C9E}"/>
                </a:ext>
              </a:extLst>
            </p:cNvPr>
            <p:cNvSpPr/>
            <p:nvPr/>
          </p:nvSpPr>
          <p:spPr>
            <a:xfrm>
              <a:off x="2590671" y="2314878"/>
              <a:ext cx="1883945" cy="1633584"/>
            </a:xfrm>
            <a:prstGeom prst="roundRect">
              <a:avLst/>
            </a:prstGeom>
            <a:noFill/>
            <a:ln w="381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3" name="Retângulo: Cantos Arredondados 14">
              <a:extLst>
                <a:ext uri="{FF2B5EF4-FFF2-40B4-BE49-F238E27FC236}">
                  <a16:creationId xmlns:a16="http://schemas.microsoft.com/office/drawing/2014/main" id="{B8A03012-E9F9-6AB8-864F-1318D76FC066}"/>
                </a:ext>
              </a:extLst>
            </p:cNvPr>
            <p:cNvSpPr/>
            <p:nvPr/>
          </p:nvSpPr>
          <p:spPr>
            <a:xfrm>
              <a:off x="2581065" y="3787502"/>
              <a:ext cx="1912759" cy="656456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1600" b="1" cap="small" dirty="0">
                  <a:solidFill>
                    <a:schemeClr val="bg1"/>
                  </a:solidFill>
                  <a:ea typeface="Verdana" panose="020B0604030504040204" pitchFamily="34" charset="0"/>
                  <a:cs typeface="Arial" pitchFamily="34" charset="0"/>
                </a:rPr>
                <a:t>Jornais e</a:t>
              </a:r>
            </a:p>
            <a:p>
              <a:pPr algn="ctr"/>
              <a:r>
                <a:rPr lang="pt-PT" sz="1600" b="1" cap="small" dirty="0">
                  <a:solidFill>
                    <a:schemeClr val="bg1"/>
                  </a:solidFill>
                  <a:ea typeface="Verdana" panose="020B0604030504040204" pitchFamily="34" charset="0"/>
                  <a:cs typeface="Arial" pitchFamily="34" charset="0"/>
                </a:rPr>
                <a:t>Revistas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138903B-2CED-3C2A-AB27-E7A5559D6780}"/>
              </a:ext>
            </a:extLst>
          </p:cNvPr>
          <p:cNvGrpSpPr/>
          <p:nvPr/>
        </p:nvGrpSpPr>
        <p:grpSpPr>
          <a:xfrm>
            <a:off x="4715588" y="2314878"/>
            <a:ext cx="1912759" cy="2129080"/>
            <a:chOff x="4715588" y="2314878"/>
            <a:chExt cx="1912759" cy="2129080"/>
          </a:xfrm>
        </p:grpSpPr>
        <p:pic>
          <p:nvPicPr>
            <p:cNvPr id="2050" name="Picture 2" descr="Ilustração do conceito de conversa Vetor grátis">
              <a:extLst>
                <a:ext uri="{FF2B5EF4-FFF2-40B4-BE49-F238E27FC236}">
                  <a16:creationId xmlns:a16="http://schemas.microsoft.com/office/drawing/2014/main" id="{32245309-D2BC-7B9A-50B5-DB46FE5FE4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3600" y="2535532"/>
              <a:ext cx="1717527" cy="12001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Retângulo: Cantos Arredondados 1">
              <a:extLst>
                <a:ext uri="{FF2B5EF4-FFF2-40B4-BE49-F238E27FC236}">
                  <a16:creationId xmlns:a16="http://schemas.microsoft.com/office/drawing/2014/main" id="{17CC3706-E360-2970-5111-74B176B66660}"/>
                </a:ext>
              </a:extLst>
            </p:cNvPr>
            <p:cNvSpPr/>
            <p:nvPr/>
          </p:nvSpPr>
          <p:spPr>
            <a:xfrm>
              <a:off x="4720392" y="2314878"/>
              <a:ext cx="1883945" cy="1633584"/>
            </a:xfrm>
            <a:prstGeom prst="roundRect">
              <a:avLst/>
            </a:prstGeom>
            <a:noFill/>
            <a:ln w="381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5" name="Retângulo: Cantos Arredondados 14">
              <a:extLst>
                <a:ext uri="{FF2B5EF4-FFF2-40B4-BE49-F238E27FC236}">
                  <a16:creationId xmlns:a16="http://schemas.microsoft.com/office/drawing/2014/main" id="{859B09E5-916A-FCFA-06E3-28C58575347F}"/>
                </a:ext>
              </a:extLst>
            </p:cNvPr>
            <p:cNvSpPr/>
            <p:nvPr/>
          </p:nvSpPr>
          <p:spPr>
            <a:xfrm>
              <a:off x="4715588" y="3787502"/>
              <a:ext cx="1912759" cy="656456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1600" b="1" cap="small" dirty="0">
                  <a:solidFill>
                    <a:schemeClr val="bg1"/>
                  </a:solidFill>
                  <a:ea typeface="Verdana" panose="020B0604030504040204" pitchFamily="34" charset="0"/>
                  <a:cs typeface="Arial" pitchFamily="34" charset="0"/>
                </a:rPr>
                <a:t>Entrevistas Questionários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96564FB-498F-B27E-4A5C-DBC12196D594}"/>
              </a:ext>
            </a:extLst>
          </p:cNvPr>
          <p:cNvGrpSpPr/>
          <p:nvPr/>
        </p:nvGrpSpPr>
        <p:grpSpPr>
          <a:xfrm>
            <a:off x="6850111" y="2314878"/>
            <a:ext cx="1912759" cy="2129080"/>
            <a:chOff x="6850111" y="2314878"/>
            <a:chExt cx="1912759" cy="2129080"/>
          </a:xfrm>
        </p:grpSpPr>
        <p:pic>
          <p:nvPicPr>
            <p:cNvPr id="2052" name="Picture 4" descr="Ilustração, de, social, mídia, conceito Vetor grátis">
              <a:extLst>
                <a:ext uri="{FF2B5EF4-FFF2-40B4-BE49-F238E27FC236}">
                  <a16:creationId xmlns:a16="http://schemas.microsoft.com/office/drawing/2014/main" id="{0AB67498-A97C-584F-5B40-F4FD75515FC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44" r="4820"/>
            <a:stretch/>
          </p:blipFill>
          <p:spPr bwMode="auto">
            <a:xfrm>
              <a:off x="6991181" y="2571750"/>
              <a:ext cx="1595038" cy="10443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Retângulo: Cantos Arredondados 1">
              <a:extLst>
                <a:ext uri="{FF2B5EF4-FFF2-40B4-BE49-F238E27FC236}">
                  <a16:creationId xmlns:a16="http://schemas.microsoft.com/office/drawing/2014/main" id="{A872E0A5-3678-CF59-49F1-37A6360CC858}"/>
                </a:ext>
              </a:extLst>
            </p:cNvPr>
            <p:cNvSpPr/>
            <p:nvPr/>
          </p:nvSpPr>
          <p:spPr>
            <a:xfrm>
              <a:off x="6850113" y="2314878"/>
              <a:ext cx="1883945" cy="1633584"/>
            </a:xfrm>
            <a:prstGeom prst="roundRect">
              <a:avLst/>
            </a:prstGeom>
            <a:noFill/>
            <a:ln w="381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7" name="Retângulo: Cantos Arredondados 14">
              <a:extLst>
                <a:ext uri="{FF2B5EF4-FFF2-40B4-BE49-F238E27FC236}">
                  <a16:creationId xmlns:a16="http://schemas.microsoft.com/office/drawing/2014/main" id="{4769B70C-B8FE-E56D-0BCE-506F60C94F32}"/>
                </a:ext>
              </a:extLst>
            </p:cNvPr>
            <p:cNvSpPr/>
            <p:nvPr/>
          </p:nvSpPr>
          <p:spPr>
            <a:xfrm>
              <a:off x="6850111" y="3787502"/>
              <a:ext cx="1912759" cy="656456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1600" b="1" cap="small" dirty="0">
                  <a:solidFill>
                    <a:schemeClr val="bg1"/>
                  </a:solidFill>
                  <a:ea typeface="Verdana" panose="020B0604030504040204" pitchFamily="34" charset="0"/>
                  <a:cs typeface="Arial" pitchFamily="34" charset="0"/>
                </a:rPr>
                <a:t>Internet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39456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19"/>
          <p:cNvSpPr/>
          <p:nvPr/>
        </p:nvSpPr>
        <p:spPr>
          <a:xfrm>
            <a:off x="4480979" y="1563638"/>
            <a:ext cx="4123469" cy="669600"/>
          </a:xfrm>
          <a:prstGeom prst="rect">
            <a:avLst/>
          </a:prstGeom>
          <a:ln>
            <a:solidFill>
              <a:srgbClr val="01B6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471651" y="990875"/>
            <a:ext cx="660909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altLang="pt-PT" sz="2400" b="1" dirty="0">
                <a:solidFill>
                  <a:schemeClr val="accent6"/>
                </a:solidFill>
                <a:ea typeface="ＭＳ Ｐゴシック" pitchFamily="34" charset="-128"/>
              </a:rPr>
              <a:t>Para pesquisar na Internet…</a:t>
            </a:r>
          </a:p>
        </p:txBody>
      </p:sp>
      <p:sp>
        <p:nvSpPr>
          <p:cNvPr id="4" name="Rectângulo 20"/>
          <p:cNvSpPr/>
          <p:nvPr/>
        </p:nvSpPr>
        <p:spPr>
          <a:xfrm>
            <a:off x="471651" y="1563638"/>
            <a:ext cx="3571900" cy="668609"/>
          </a:xfrm>
          <a:prstGeom prst="rect">
            <a:avLst/>
          </a:prstGeom>
          <a:ln>
            <a:solidFill>
              <a:srgbClr val="01B6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pt-PT" dirty="0">
                <a:ea typeface="ＭＳ Ｐゴシック" charset="0"/>
              </a:rPr>
              <a:t>Utiliza os motores de busca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480979" y="2482477"/>
            <a:ext cx="4123469" cy="2195731"/>
          </a:xfrm>
          <a:prstGeom prst="rect">
            <a:avLst/>
          </a:prstGeom>
          <a:ln>
            <a:solidFill>
              <a:srgbClr val="01B6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pt-PT"/>
            </a:defPPr>
            <a:lvl1pPr algn="ctr"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endParaRPr lang="en-US" b="1" dirty="0">
              <a:solidFill>
                <a:schemeClr val="accent6"/>
              </a:solidFill>
              <a:ea typeface="ＭＳ Ｐゴシック" pitchFamily="34" charset="-128"/>
            </a:endParaRPr>
          </a:p>
          <a:p>
            <a:r>
              <a:rPr lang="pt-PT" b="1" dirty="0">
                <a:solidFill>
                  <a:schemeClr val="accent6"/>
                </a:solidFill>
                <a:ea typeface="ＭＳ Ｐゴシック" pitchFamily="34" charset="-128"/>
              </a:rPr>
              <a:t>Dicas</a:t>
            </a:r>
            <a:r>
              <a:rPr lang="en-US" b="1" dirty="0">
                <a:solidFill>
                  <a:schemeClr val="accent6"/>
                </a:solidFill>
                <a:ea typeface="ＭＳ Ｐゴシック" pitchFamily="34" charset="-128"/>
              </a:rPr>
              <a:t> para </a:t>
            </a:r>
            <a:r>
              <a:rPr lang="pt-PT" b="1" dirty="0">
                <a:solidFill>
                  <a:schemeClr val="accent6"/>
                </a:solidFill>
                <a:ea typeface="ＭＳ Ｐゴシック" pitchFamily="34" charset="-128"/>
              </a:rPr>
              <a:t>termos</a:t>
            </a:r>
            <a:r>
              <a:rPr lang="en-US" b="1" dirty="0">
                <a:solidFill>
                  <a:schemeClr val="accent6"/>
                </a:solidFill>
                <a:ea typeface="ＭＳ Ｐゴシック" pitchFamily="34" charset="-128"/>
              </a:rPr>
              <a:t> de </a:t>
            </a:r>
            <a:r>
              <a:rPr lang="pt-PT" b="1" dirty="0">
                <a:solidFill>
                  <a:schemeClr val="accent6"/>
                </a:solidFill>
                <a:ea typeface="ＭＳ Ｐゴシック" pitchFamily="34" charset="-128"/>
              </a:rPr>
              <a:t>pesquisa</a:t>
            </a:r>
          </a:p>
          <a:p>
            <a:pPr lvl="1"/>
            <a:endParaRPr lang="en-US" sz="800" dirty="0"/>
          </a:p>
          <a:p>
            <a:pPr marL="266700" lvl="1" indent="-174625">
              <a:buFont typeface="Arial" panose="020B0604020202020204" pitchFamily="34" charset="0"/>
              <a:buChar char="•"/>
            </a:pPr>
            <a:r>
              <a:rPr lang="pt-PT" sz="1600" dirty="0">
                <a:ea typeface="Verdana" panose="020B0604030504040204" pitchFamily="34" charset="0"/>
              </a:rPr>
              <a:t>Especificar palavras-chave</a:t>
            </a:r>
          </a:p>
          <a:p>
            <a:pPr marL="266700" lvl="1" indent="-174625"/>
            <a:endParaRPr lang="en-US" dirty="0"/>
          </a:p>
          <a:p>
            <a:pPr marL="266700" lvl="1" indent="-174625"/>
            <a:endParaRPr lang="en-US" dirty="0"/>
          </a:p>
          <a:p>
            <a:pPr marL="266700" lvl="1" indent="-174625">
              <a:buFont typeface="Arial" panose="020B0604020202020204" pitchFamily="34" charset="0"/>
              <a:buChar char="•"/>
            </a:pPr>
            <a:r>
              <a:rPr lang="pt-PT" sz="1600" dirty="0">
                <a:ea typeface="Verdana" panose="020B0604030504040204" pitchFamily="34" charset="0"/>
              </a:rPr>
              <a:t>Utilizar aspas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12DF1BD4-0A0C-F156-146B-4B17FE4071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1222" y="1786475"/>
            <a:ext cx="971327" cy="245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7DA98D2C-6491-E7B1-A8AE-F6179694A7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28"/>
          <a:stretch/>
        </p:blipFill>
        <p:spPr bwMode="auto">
          <a:xfrm>
            <a:off x="5632327" y="1635646"/>
            <a:ext cx="842110" cy="54685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61CE7200-C3F6-13EF-B2FA-45E060D3CC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672020"/>
            <a:ext cx="842110" cy="474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AFC56F42-C6D4-3AD9-0C7B-CC806D9B2E2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17" b="12483"/>
          <a:stretch/>
        </p:blipFill>
        <p:spPr bwMode="auto">
          <a:xfrm>
            <a:off x="7648552" y="1728902"/>
            <a:ext cx="842109" cy="36034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8FA567CC-61B8-2FE8-1397-EA3C452DD0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0040" y="3366120"/>
            <a:ext cx="821650" cy="277495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xtLst>
            <a:ext uri="{AF507438-7753-43e0-B8FC-AC1667EBCBE1}">
              <a14:hiddenEffects xmlns:lc="http://schemas.openxmlformats.org/drawingml/2006/lockedCanvas" xmlns="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>
                <a:effectLst>
                  <a:outerShdw blurRad="63500" dist="29783" dir="3885598" algn="ctr" rotWithShape="0">
                    <a:schemeClr val="accent1">
                      <a:lumMod val="50000"/>
                      <a:lumOff val="0"/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pt-PT" sz="800" b="1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Pesquisar</a:t>
            </a:r>
            <a:endParaRPr lang="pt-PT" sz="1100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D1AC372D-E09B-5888-B3A9-7C3904DD1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3325" y="3374375"/>
            <a:ext cx="1627505" cy="277495"/>
          </a:xfrm>
          <a:prstGeom prst="roundRect">
            <a:avLst>
              <a:gd name="adj" fmla="val 2287"/>
            </a:avLst>
          </a:prstGeom>
          <a:noFill/>
          <a:ln w="9525">
            <a:solidFill>
              <a:srgbClr val="01B6B5"/>
            </a:solidFill>
            <a:round/>
            <a:headEnd/>
            <a:tailEnd/>
          </a:ln>
          <a:extLst>
            <a:ext uri="{909E8E84-426E-40dd-AFC4-6F175D3DCCD1}">
              <a14:hiddenFill xmlns:lc="http://schemas.openxmlformats.org/drawingml/2006/lockedCanvas" xmlns="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r>
              <a:rPr lang="pt-PT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Plágio</a:t>
            </a:r>
            <a:endParaRPr lang="pt-P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2E93E0E4-7C26-3B98-9532-EC0BE92196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2718" y="4158208"/>
            <a:ext cx="821650" cy="277495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xtLst>
            <a:ext uri="{AF507438-7753-43e0-B8FC-AC1667EBCBE1}">
              <a14:hiddenEffects xmlns:lc="http://schemas.openxmlformats.org/drawingml/2006/lockedCanvas" xmlns="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>
                <a:effectLst>
                  <a:outerShdw blurRad="63500" dist="29783" dir="3885598" algn="ctr" rotWithShape="0">
                    <a:schemeClr val="accent1">
                      <a:lumMod val="50000"/>
                      <a:lumOff val="0"/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pt-PT" sz="800" b="1" dirty="0">
                <a:latin typeface="Verdana" panose="020B0604030504040204" pitchFamily="34" charset="0"/>
                <a:ea typeface="Verdana" panose="020B0604030504040204" pitchFamily="34" charset="0"/>
              </a:rPr>
              <a:t>Pesquisar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738D12CE-7FE0-19F0-63B6-77AC97D191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6003" y="4166463"/>
            <a:ext cx="1627505" cy="277495"/>
          </a:xfrm>
          <a:prstGeom prst="roundRect">
            <a:avLst>
              <a:gd name="adj" fmla="val 2287"/>
            </a:avLst>
          </a:prstGeom>
          <a:noFill/>
          <a:ln w="9525">
            <a:solidFill>
              <a:srgbClr val="01B6B5"/>
            </a:solidFill>
            <a:round/>
            <a:headEnd/>
            <a:tailEnd/>
          </a:ln>
          <a:extLst>
            <a:ext uri="{909E8E84-426E-40dd-AFC4-6F175D3DCCD1}">
              <a14:hiddenFill xmlns:lc="http://schemas.openxmlformats.org/drawingml/2006/lockedCanvas" xmlns="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r>
              <a:rPr lang="pt-PT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“Direitos de autor”</a:t>
            </a:r>
            <a:endParaRPr lang="pt-P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2" name="Rectângulo 20">
            <a:extLst>
              <a:ext uri="{FF2B5EF4-FFF2-40B4-BE49-F238E27FC236}">
                <a16:creationId xmlns:a16="http://schemas.microsoft.com/office/drawing/2014/main" id="{68729134-6223-CDD6-4DE9-4B525077EADC}"/>
              </a:ext>
            </a:extLst>
          </p:cNvPr>
          <p:cNvSpPr/>
          <p:nvPr/>
        </p:nvSpPr>
        <p:spPr>
          <a:xfrm>
            <a:off x="471651" y="2499742"/>
            <a:ext cx="3571900" cy="668609"/>
          </a:xfrm>
          <a:prstGeom prst="rect">
            <a:avLst/>
          </a:prstGeom>
          <a:ln>
            <a:solidFill>
              <a:srgbClr val="01B6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pt-PT" dirty="0">
                <a:ea typeface="ＭＳ Ｐゴシック" charset="0"/>
              </a:rPr>
              <a:t>Pesquisa nos catálogos </a:t>
            </a:r>
            <a:r>
              <a:rPr lang="pt-PT" i="1" dirty="0">
                <a:ea typeface="ＭＳ Ｐゴシック" charset="0"/>
              </a:rPr>
              <a:t>online </a:t>
            </a:r>
            <a:r>
              <a:rPr lang="pt-PT" dirty="0">
                <a:ea typeface="ＭＳ Ｐゴシック" charset="0"/>
              </a:rPr>
              <a:t>das bibliotecas</a:t>
            </a:r>
          </a:p>
        </p:txBody>
      </p:sp>
      <p:sp>
        <p:nvSpPr>
          <p:cNvPr id="24" name="Rectângulo 20">
            <a:extLst>
              <a:ext uri="{FF2B5EF4-FFF2-40B4-BE49-F238E27FC236}">
                <a16:creationId xmlns:a16="http://schemas.microsoft.com/office/drawing/2014/main" id="{54AF87E0-1E4C-DB89-6397-318ED62868C8}"/>
              </a:ext>
            </a:extLst>
          </p:cNvPr>
          <p:cNvSpPr/>
          <p:nvPr/>
        </p:nvSpPr>
        <p:spPr>
          <a:xfrm>
            <a:off x="471651" y="3507854"/>
            <a:ext cx="3571900" cy="1170355"/>
          </a:xfrm>
          <a:prstGeom prst="rect">
            <a:avLst/>
          </a:prstGeom>
          <a:ln>
            <a:solidFill>
              <a:srgbClr val="01B6B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spcBef>
                <a:spcPts val="600"/>
              </a:spcBef>
              <a:spcAft>
                <a:spcPts val="1800"/>
              </a:spcAft>
              <a:defRPr/>
            </a:pPr>
            <a:r>
              <a:rPr lang="pt-PT" dirty="0">
                <a:ea typeface="ＭＳ Ｐゴシック" charset="0"/>
              </a:rPr>
              <a:t>Pesquisa, recorrendo a palavras-chave, frases e conceitos</a:t>
            </a:r>
          </a:p>
        </p:txBody>
      </p:sp>
      <p:cxnSp>
        <p:nvCxnSpPr>
          <p:cNvPr id="26" name="Conexão reta unidirecional 25">
            <a:extLst>
              <a:ext uri="{FF2B5EF4-FFF2-40B4-BE49-F238E27FC236}">
                <a16:creationId xmlns:a16="http://schemas.microsoft.com/office/drawing/2014/main" id="{8060B95C-A4F6-1B38-E924-5822060C84E8}"/>
              </a:ext>
            </a:extLst>
          </p:cNvPr>
          <p:cNvCxnSpPr>
            <a:cxnSpLocks/>
            <a:stCxn id="4" idx="3"/>
            <a:endCxn id="5" idx="1"/>
          </p:cNvCxnSpPr>
          <p:nvPr/>
        </p:nvCxnSpPr>
        <p:spPr>
          <a:xfrm>
            <a:off x="4043551" y="1897943"/>
            <a:ext cx="437428" cy="495"/>
          </a:xfrm>
          <a:prstGeom prst="straightConnector1">
            <a:avLst/>
          </a:prstGeom>
          <a:ln>
            <a:solidFill>
              <a:srgbClr val="01B6B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xão reta unidirecional 26">
            <a:extLst>
              <a:ext uri="{FF2B5EF4-FFF2-40B4-BE49-F238E27FC236}">
                <a16:creationId xmlns:a16="http://schemas.microsoft.com/office/drawing/2014/main" id="{7A512DD0-ADB2-706F-4911-B73F5E9559EC}"/>
              </a:ext>
            </a:extLst>
          </p:cNvPr>
          <p:cNvCxnSpPr>
            <a:cxnSpLocks/>
          </p:cNvCxnSpPr>
          <p:nvPr/>
        </p:nvCxnSpPr>
        <p:spPr>
          <a:xfrm>
            <a:off x="4043436" y="4083010"/>
            <a:ext cx="437543" cy="0"/>
          </a:xfrm>
          <a:prstGeom prst="straightConnector1">
            <a:avLst/>
          </a:prstGeom>
          <a:ln>
            <a:solidFill>
              <a:srgbClr val="01B6B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1">
            <a:extLst>
              <a:ext uri="{FF2B5EF4-FFF2-40B4-BE49-F238E27FC236}">
                <a16:creationId xmlns:a16="http://schemas.microsoft.com/office/drawing/2014/main" id="{F124A3E5-A836-9074-B765-9F093F8FC2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0166" y="267494"/>
            <a:ext cx="7104282" cy="52322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defTabSz="801688"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37931725" indent="-37474525" defTabSz="801688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defTabSz="801688"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defTabSz="801688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defTabSz="801688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defTabSz="801688"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defTabSz="801688"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defTabSz="801688"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defTabSz="801688"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pt-PT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Verdana" charset="0"/>
              </a:rPr>
              <a:t>2. Localizar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1191730"/>
            <a:ext cx="5976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altLang="pt-PT" sz="2400" b="1" dirty="0">
                <a:solidFill>
                  <a:schemeClr val="accent6"/>
                </a:solidFill>
                <a:ea typeface="ＭＳ Ｐゴシック" pitchFamily="34" charset="-128"/>
              </a:rPr>
              <a:t>Guarda a informação sobre as pesquisas que fazes, de uma forma organizada.</a:t>
            </a:r>
            <a:endParaRPr lang="en-US" altLang="pt-PT" sz="2400" b="1" dirty="0">
              <a:solidFill>
                <a:schemeClr val="accent6"/>
              </a:solidFill>
              <a:ea typeface="ＭＳ Ｐゴシック" pitchFamily="34" charset="-128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6635163"/>
              </p:ext>
            </p:extLst>
          </p:nvPr>
        </p:nvGraphicFramePr>
        <p:xfrm>
          <a:off x="467544" y="2690468"/>
          <a:ext cx="8208912" cy="1592521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1970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26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7605">
                  <a:extLst>
                    <a:ext uri="{9D8B030D-6E8A-4147-A177-3AD203B41FA5}">
                      <a16:colId xmlns:a16="http://schemas.microsoft.com/office/drawing/2014/main" val="1662027426"/>
                    </a:ext>
                  </a:extLst>
                </a:gridCol>
                <a:gridCol w="2298495">
                  <a:extLst>
                    <a:ext uri="{9D8B030D-6E8A-4147-A177-3AD203B41FA5}">
                      <a16:colId xmlns:a16="http://schemas.microsoft.com/office/drawing/2014/main" val="1058256939"/>
                    </a:ext>
                  </a:extLst>
                </a:gridCol>
              </a:tblGrid>
              <a:tr h="3095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b="1" cap="small" baseline="0" dirty="0">
                          <a:solidFill>
                            <a:schemeClr val="bg1"/>
                          </a:solidFill>
                          <a:latin typeface="+mn-lt"/>
                          <a:ea typeface="ヒラギノ角ゴ Pro W3"/>
                          <a:cs typeface="Times New Roman"/>
                        </a:rPr>
                        <a:t>Nome do Autor</a:t>
                      </a:r>
                    </a:p>
                  </a:txBody>
                  <a:tcPr marL="68591" marR="6859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B6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b="1" cap="small" baseline="0" dirty="0">
                          <a:solidFill>
                            <a:schemeClr val="bg1"/>
                          </a:solidFill>
                          <a:latin typeface="+mn-lt"/>
                          <a:ea typeface="ヒラギノ角ゴ Pro W3"/>
                          <a:cs typeface="Times New Roman"/>
                        </a:rPr>
                        <a:t>Nome do Artigo</a:t>
                      </a:r>
                    </a:p>
                  </a:txBody>
                  <a:tcPr marL="68591" marR="68591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B6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b="1" cap="small" baseline="0" dirty="0">
                          <a:solidFill>
                            <a:schemeClr val="bg1"/>
                          </a:solidFill>
                          <a:latin typeface="+mn-lt"/>
                          <a:ea typeface="ヒラギノ角ゴ Pro W3"/>
                          <a:cs typeface="Times New Roman"/>
                        </a:rPr>
                        <a:t>Data</a:t>
                      </a:r>
                    </a:p>
                  </a:txBody>
                  <a:tcPr marL="68591" marR="68591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B6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b="1" cap="small" baseline="0" dirty="0">
                          <a:solidFill>
                            <a:schemeClr val="bg1"/>
                          </a:solidFill>
                          <a:latin typeface="+mn-lt"/>
                          <a:ea typeface="ヒラギノ角ゴ Pro W3"/>
                          <a:cs typeface="Times New Roman"/>
                        </a:rPr>
                        <a:t>Link</a:t>
                      </a:r>
                    </a:p>
                  </a:txBody>
                  <a:tcPr marL="68591" marR="68591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B6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5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PT" sz="2000" dirty="0">
                        <a:solidFill>
                          <a:srgbClr val="000000"/>
                        </a:solidFill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PT" sz="2000" dirty="0">
                        <a:solidFill>
                          <a:srgbClr val="000000"/>
                        </a:solidFill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PT" sz="2000" dirty="0">
                        <a:solidFill>
                          <a:srgbClr val="000000"/>
                        </a:solidFill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PT" sz="2000" dirty="0">
                        <a:solidFill>
                          <a:srgbClr val="000000"/>
                        </a:solidFill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5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PT" sz="2000" dirty="0">
                        <a:solidFill>
                          <a:srgbClr val="000000"/>
                        </a:solidFill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PT" sz="2000" i="1" dirty="0">
                        <a:solidFill>
                          <a:srgbClr val="000000"/>
                        </a:solidFill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PT" sz="2000" i="1" dirty="0">
                        <a:solidFill>
                          <a:srgbClr val="000000"/>
                        </a:solidFill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PT" sz="2000" i="1" dirty="0">
                        <a:solidFill>
                          <a:srgbClr val="000000"/>
                        </a:solidFill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5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PT" sz="2000" dirty="0">
                        <a:solidFill>
                          <a:srgbClr val="000000"/>
                        </a:solidFill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PT" sz="2000" dirty="0">
                        <a:solidFill>
                          <a:srgbClr val="000000"/>
                        </a:solidFill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PT" sz="2000" dirty="0">
                        <a:solidFill>
                          <a:srgbClr val="000000"/>
                        </a:solidFill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PT" sz="2000" dirty="0">
                        <a:solidFill>
                          <a:srgbClr val="000000"/>
                        </a:solidFill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3835884"/>
                  </a:ext>
                </a:extLst>
              </a:tr>
              <a:tr h="3095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PT" sz="2000" dirty="0">
                        <a:solidFill>
                          <a:srgbClr val="000000"/>
                        </a:solidFill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PT" sz="2000" dirty="0">
                        <a:solidFill>
                          <a:srgbClr val="000000"/>
                        </a:solidFill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PT" sz="2000" dirty="0">
                        <a:solidFill>
                          <a:srgbClr val="000000"/>
                        </a:solidFill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PT" sz="2000" dirty="0">
                        <a:solidFill>
                          <a:srgbClr val="000000"/>
                        </a:solidFill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0844300"/>
                  </a:ext>
                </a:extLst>
              </a:tr>
            </a:tbl>
          </a:graphicData>
        </a:graphic>
      </p:graphicFrame>
      <p:pic>
        <p:nvPicPr>
          <p:cNvPr id="1026" name="Picture 2" descr="Homem mostra gesto de grande ideia Vetor grátis">
            <a:extLst>
              <a:ext uri="{FF2B5EF4-FFF2-40B4-BE49-F238E27FC236}">
                <a16:creationId xmlns:a16="http://schemas.microsoft.com/office/drawing/2014/main" id="{A4018B32-BF7A-71B0-8997-DA0F63DB35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7" r="12983" b="7890"/>
          <a:stretch/>
        </p:blipFill>
        <p:spPr bwMode="auto">
          <a:xfrm>
            <a:off x="6876256" y="699542"/>
            <a:ext cx="1584176" cy="1981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0C24CF44-6F95-A22B-CDC2-B4EB54B58E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0166" y="267494"/>
            <a:ext cx="7104282" cy="52322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defTabSz="801688"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37931725" indent="-37474525" defTabSz="801688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defTabSz="801688"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defTabSz="801688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defTabSz="801688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defTabSz="801688"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defTabSz="801688"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defTabSz="801688"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defTabSz="801688"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pt-PT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Verdana" charset="0"/>
              </a:rPr>
              <a:t>2. Localizar</a:t>
            </a:r>
          </a:p>
        </p:txBody>
      </p:sp>
    </p:spTree>
    <p:extLst>
      <p:ext uri="{BB962C8B-B14F-4D97-AF65-F5344CB8AC3E}">
        <p14:creationId xmlns:p14="http://schemas.microsoft.com/office/powerpoint/2010/main" val="3185965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36BDE41-409F-D7B2-EBBC-C1C3A9196D6F}"/>
              </a:ext>
            </a:extLst>
          </p:cNvPr>
          <p:cNvSpPr/>
          <p:nvPr/>
        </p:nvSpPr>
        <p:spPr>
          <a:xfrm>
            <a:off x="395537" y="896469"/>
            <a:ext cx="5940064" cy="648000"/>
          </a:xfrm>
          <a:prstGeom prst="rect">
            <a:avLst/>
          </a:prstGeom>
          <a:solidFill>
            <a:srgbClr val="01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91440"/>
              </p:ext>
            </p:extLst>
          </p:nvPr>
        </p:nvGraphicFramePr>
        <p:xfrm>
          <a:off x="395536" y="2499742"/>
          <a:ext cx="8352928" cy="2250974"/>
        </p:xfrm>
        <a:graphic>
          <a:graphicData uri="http://schemas.openxmlformats.org/drawingml/2006/table">
            <a:tbl>
              <a:tblPr/>
              <a:tblGrid>
                <a:gridCol w="65527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69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b="1" dirty="0">
                          <a:solidFill>
                            <a:schemeClr val="bg1"/>
                          </a:solidFill>
                          <a:latin typeface="+mn-lt"/>
                          <a:ea typeface="ヒラギノ角ゴ Pro W3"/>
                          <a:cs typeface="Times New Roman"/>
                        </a:rPr>
                        <a:t>Critérios</a:t>
                      </a:r>
                      <a:endParaRPr lang="pt-PT" sz="2000" dirty="0">
                        <a:solidFill>
                          <a:schemeClr val="bg1"/>
                        </a:solidFill>
                        <a:latin typeface="+mn-lt"/>
                        <a:ea typeface="ヒラギノ角ゴ Pro W3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B6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b="1" dirty="0">
                          <a:solidFill>
                            <a:schemeClr val="bg1"/>
                          </a:solidFill>
                          <a:latin typeface="+mn-lt"/>
                          <a:ea typeface="ヒラギノ角ゴ Pro W3"/>
                          <a:cs typeface="Times New Roman"/>
                        </a:rPr>
                        <a:t>Sim</a:t>
                      </a:r>
                      <a:endParaRPr lang="pt-PT" sz="2000" dirty="0">
                        <a:solidFill>
                          <a:schemeClr val="bg1"/>
                        </a:solidFill>
                        <a:latin typeface="+mn-lt"/>
                        <a:ea typeface="ヒラギノ角ゴ Pro W3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B6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800" b="1" dirty="0">
                          <a:solidFill>
                            <a:schemeClr val="bg1"/>
                          </a:solidFill>
                          <a:latin typeface="+mn-lt"/>
                          <a:ea typeface="ヒラギノ角ゴ Pro W3"/>
                          <a:cs typeface="Times New Roman"/>
                        </a:rPr>
                        <a:t>Não</a:t>
                      </a:r>
                      <a:endParaRPr lang="pt-PT" sz="2000" dirty="0">
                        <a:solidFill>
                          <a:schemeClr val="bg1"/>
                        </a:solidFill>
                        <a:latin typeface="+mn-lt"/>
                        <a:ea typeface="ヒラギノ角ゴ Pro W3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B6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300"/>
                        </a:spcAft>
                      </a:pPr>
                      <a:r>
                        <a:rPr lang="pt-PT" sz="1600" b="1" dirty="0">
                          <a:latin typeface="+mn-lt"/>
                          <a:ea typeface="Times New Roman"/>
                        </a:rPr>
                        <a:t>Autoridade </a:t>
                      </a: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300"/>
                        </a:spcAft>
                      </a:pPr>
                      <a:r>
                        <a:rPr lang="pt-PT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+mn-cs"/>
                        </a:rPr>
                        <a:t>Quem é o autor? (Podemos </a:t>
                      </a:r>
                      <a:r>
                        <a:rPr lang="pt-PT" sz="1400" dirty="0">
                          <a:latin typeface="+mn-lt"/>
                          <a:ea typeface="Times New Roman"/>
                        </a:rPr>
                        <a:t>facilmente identificar o autor, o que faz?)</a:t>
                      </a:r>
                      <a:endParaRPr lang="pt-PT" sz="2000" dirty="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6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pt-PT" sz="2800" b="1" dirty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</a:rPr>
                        <a:t>           </a:t>
                      </a:r>
                      <a:endParaRPr lang="pt-PT" sz="1800" dirty="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endParaRPr lang="pt-PT" sz="1800">
                        <a:solidFill>
                          <a:srgbClr val="008000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300"/>
                        </a:spcAft>
                      </a:pPr>
                      <a:r>
                        <a:rPr lang="pt-PT" sz="1600" b="1" dirty="0">
                          <a:latin typeface="+mn-lt"/>
                          <a:ea typeface="Times New Roman"/>
                        </a:rPr>
                        <a:t>Atualidade </a:t>
                      </a: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300"/>
                        </a:spcAft>
                      </a:pPr>
                      <a:r>
                        <a:rPr lang="pt-PT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+mn-cs"/>
                        </a:rPr>
                        <a:t>A informação está atualizada? (Existe alguma data? É recente?)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6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endParaRPr lang="pt-PT" sz="1800" dirty="0"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endParaRPr lang="pt-PT" sz="1800">
                        <a:solidFill>
                          <a:srgbClr val="008000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300"/>
                        </a:spcAft>
                      </a:pPr>
                      <a:r>
                        <a:rPr lang="pt-PT" sz="1600" b="1" dirty="0">
                          <a:latin typeface="+mn-lt"/>
                          <a:ea typeface="Times New Roman"/>
                        </a:rPr>
                        <a:t>Credibilidade</a:t>
                      </a:r>
                      <a:r>
                        <a:rPr lang="pt-PT" sz="1600" dirty="0">
                          <a:latin typeface="+mn-lt"/>
                          <a:ea typeface="Times New Roman"/>
                        </a:rPr>
                        <a:t> </a:t>
                      </a:r>
                    </a:p>
                    <a:p>
                      <a:pPr>
                        <a:lnSpc>
                          <a:spcPts val="2000"/>
                        </a:lnSpc>
                        <a:spcAft>
                          <a:spcPts val="300"/>
                        </a:spcAft>
                      </a:pPr>
                      <a:r>
                        <a:rPr lang="pt-PT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+mn-cs"/>
                        </a:rPr>
                        <a:t>A informação é verdadeira? (Está bem fundamentada?)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6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endParaRPr lang="pt-PT" sz="1800" dirty="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endParaRPr lang="pt-PT" sz="1800" dirty="0">
                        <a:solidFill>
                          <a:srgbClr val="008000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539552" y="1038018"/>
            <a:ext cx="8208911" cy="646331"/>
          </a:xfrm>
          <a:prstGeom prst="rect">
            <a:avLst/>
          </a:prstGeom>
          <a:ln>
            <a:solidFill>
              <a:srgbClr val="01B6B5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pt-PT"/>
            </a:defPPr>
            <a:lvl1pPr marL="450850" algn="just">
              <a:defRPr sz="2000">
                <a:solidFill>
                  <a:srgbClr val="404040"/>
                </a:solidFill>
                <a:latin typeface="Calibri(Body)"/>
                <a:ea typeface="ＭＳ Ｐゴシック" pitchFamily="34" charset="-128"/>
              </a:defRPr>
            </a:lvl1pPr>
          </a:lstStyle>
          <a:p>
            <a:pPr marL="0"/>
            <a:r>
              <a:rPr lang="pt-PT" altLang="pt-PT" sz="1800" dirty="0">
                <a:latin typeface="+mn-lt"/>
                <a:ea typeface="Verdana" panose="020B0604030504040204" pitchFamily="34" charset="0"/>
              </a:rPr>
              <a:t>Definir o método mais apropriado para registar a informação necessária para planificar a apresentação e redação do trabalho final.</a:t>
            </a: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C6349927-CA88-80AB-1455-82FF0B417430}"/>
              </a:ext>
            </a:extLst>
          </p:cNvPr>
          <p:cNvSpPr txBox="1"/>
          <p:nvPr/>
        </p:nvSpPr>
        <p:spPr>
          <a:xfrm>
            <a:off x="323528" y="1995686"/>
            <a:ext cx="6072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altLang="pt-PT" sz="2400" b="1" dirty="0">
                <a:solidFill>
                  <a:schemeClr val="accent6"/>
                </a:solidFill>
                <a:ea typeface="ＭＳ Ｐゴシック" pitchFamily="34" charset="-128"/>
              </a:rPr>
              <a:t>Como avaliar a informação?</a:t>
            </a:r>
            <a:endParaRPr lang="en-US" altLang="pt-PT" sz="2400" b="1" dirty="0">
              <a:solidFill>
                <a:schemeClr val="accent6"/>
              </a:solidFill>
              <a:ea typeface="ＭＳ Ｐゴシック" pitchFamily="34" charset="-128"/>
            </a:endParaRP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B5B7643E-AF35-B129-A7B4-9F27648CCC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0166" y="267494"/>
            <a:ext cx="7104282" cy="52322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defTabSz="801688"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37931725" indent="-37474525" defTabSz="801688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defTabSz="801688"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defTabSz="801688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defTabSz="801688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defTabSz="801688"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defTabSz="801688"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defTabSz="801688"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defTabSz="801688"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pt-PT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Verdana" charset="0"/>
              </a:rPr>
              <a:t>3. Usar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3">
            <a:extLst>
              <a:ext uri="{FF2B5EF4-FFF2-40B4-BE49-F238E27FC236}">
                <a16:creationId xmlns:a16="http://schemas.microsoft.com/office/drawing/2014/main" id="{C6349927-CA88-80AB-1455-82FF0B417430}"/>
              </a:ext>
            </a:extLst>
          </p:cNvPr>
          <p:cNvSpPr txBox="1"/>
          <p:nvPr/>
        </p:nvSpPr>
        <p:spPr>
          <a:xfrm>
            <a:off x="395536" y="1131590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altLang="pt-PT" sz="2400" b="1" dirty="0">
                <a:solidFill>
                  <a:schemeClr val="accent6"/>
                </a:solidFill>
                <a:ea typeface="ＭＳ Ｐゴシック" pitchFamily="34" charset="-128"/>
              </a:rPr>
              <a:t>Como usar a informação para criar um </a:t>
            </a:r>
            <a:r>
              <a:rPr lang="pt-PT" altLang="pt-PT" sz="2400" b="1" i="1" dirty="0">
                <a:solidFill>
                  <a:schemeClr val="accent6"/>
                </a:solidFill>
                <a:ea typeface="ＭＳ Ｐゴシック" pitchFamily="34" charset="-128"/>
              </a:rPr>
              <a:t>website</a:t>
            </a:r>
            <a:r>
              <a:rPr lang="pt-PT" altLang="pt-PT" sz="2400" b="1" dirty="0">
                <a:solidFill>
                  <a:schemeClr val="accent6"/>
                </a:solidFill>
                <a:ea typeface="ＭＳ Ｐゴシック" pitchFamily="34" charset="-128"/>
              </a:rPr>
              <a:t>?</a:t>
            </a:r>
            <a:endParaRPr lang="en-US" altLang="pt-PT" sz="2400" b="1" dirty="0">
              <a:solidFill>
                <a:schemeClr val="accent6"/>
              </a:solidFill>
              <a:ea typeface="ＭＳ Ｐゴシック" pitchFamily="34" charset="-128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5746BF3-C19C-B915-463E-FC6D0B4535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" t="2495" r="5135" b="4535"/>
          <a:stretch/>
        </p:blipFill>
        <p:spPr>
          <a:xfrm>
            <a:off x="5076056" y="1778498"/>
            <a:ext cx="3456385" cy="2952328"/>
          </a:xfrm>
          <a:prstGeom prst="rect">
            <a:avLst/>
          </a:prstGeom>
        </p:spPr>
      </p:pic>
      <p:sp>
        <p:nvSpPr>
          <p:cNvPr id="9" name="TextBox 2">
            <a:extLst>
              <a:ext uri="{FF2B5EF4-FFF2-40B4-BE49-F238E27FC236}">
                <a16:creationId xmlns:a16="http://schemas.microsoft.com/office/drawing/2014/main" id="{4FED0080-0AE9-B325-090B-0E4D1AFF1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2026543"/>
            <a:ext cx="4040541" cy="1477328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pt-PT"/>
            </a:defPPr>
            <a:lvl1pPr marL="450850" algn="just">
              <a:defRPr sz="2000">
                <a:solidFill>
                  <a:srgbClr val="404040"/>
                </a:solidFill>
                <a:latin typeface="Calibri(Body)"/>
                <a:ea typeface="ＭＳ Ｐゴシック" pitchFamily="34" charset="-128"/>
              </a:defRPr>
            </a:lvl1pPr>
          </a:lstStyle>
          <a:p>
            <a:pPr marL="0" algn="l">
              <a:lnSpc>
                <a:spcPts val="2400"/>
              </a:lnSpc>
              <a:spcAft>
                <a:spcPts val="1200"/>
              </a:spcAft>
            </a:pPr>
            <a:r>
              <a:rPr lang="pt-PT" altLang="pt-PT" dirty="0">
                <a:latin typeface="+mn-lt"/>
                <a:ea typeface="Verdana" panose="020B0604030504040204" pitchFamily="34" charset="0"/>
              </a:rPr>
              <a:t>Começa a organizar, a formação definindo a estrutura do </a:t>
            </a:r>
            <a:r>
              <a:rPr lang="pt-PT" altLang="pt-PT" i="1" dirty="0">
                <a:latin typeface="+mn-lt"/>
                <a:ea typeface="Verdana" panose="020B0604030504040204" pitchFamily="34" charset="0"/>
              </a:rPr>
              <a:t>website</a:t>
            </a:r>
            <a:r>
              <a:rPr lang="pt-PT" altLang="pt-PT" dirty="0">
                <a:latin typeface="+mn-lt"/>
                <a:ea typeface="Verdana" panose="020B0604030504040204" pitchFamily="34" charset="0"/>
              </a:rPr>
              <a:t>.</a:t>
            </a:r>
          </a:p>
          <a:p>
            <a:pPr marL="0" algn="l">
              <a:lnSpc>
                <a:spcPts val="2400"/>
              </a:lnSpc>
              <a:spcAft>
                <a:spcPts val="1200"/>
              </a:spcAft>
            </a:pPr>
            <a:r>
              <a:rPr lang="pt-PT" altLang="pt-PT" dirty="0">
                <a:latin typeface="+mn-lt"/>
                <a:ea typeface="Verdana" panose="020B0604030504040204" pitchFamily="34" charset="0"/>
              </a:rPr>
              <a:t>É uma lista organizada das páginas e subpáginas a criar. 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23752776-1926-AB38-64DF-635358811A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0166" y="267494"/>
            <a:ext cx="7104282" cy="52322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defTabSz="801688"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37931725" indent="-37474525" defTabSz="801688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defTabSz="801688"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defTabSz="801688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defTabSz="801688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defTabSz="801688"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defTabSz="801688"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defTabSz="801688"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defTabSz="801688"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pt-PT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Verdana" charset="0"/>
              </a:rPr>
              <a:t>3. Usar</a:t>
            </a:r>
          </a:p>
        </p:txBody>
      </p:sp>
    </p:spTree>
    <p:extLst>
      <p:ext uri="{BB962C8B-B14F-4D97-AF65-F5344CB8AC3E}">
        <p14:creationId xmlns:p14="http://schemas.microsoft.com/office/powerpoint/2010/main" val="1131074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3">
            <a:extLst>
              <a:ext uri="{FF2B5EF4-FFF2-40B4-BE49-F238E27FC236}">
                <a16:creationId xmlns:a16="http://schemas.microsoft.com/office/drawing/2014/main" id="{C6349927-CA88-80AB-1455-82FF0B417430}"/>
              </a:ext>
            </a:extLst>
          </p:cNvPr>
          <p:cNvSpPr txBox="1"/>
          <p:nvPr/>
        </p:nvSpPr>
        <p:spPr>
          <a:xfrm>
            <a:off x="361890" y="987574"/>
            <a:ext cx="79236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altLang="pt-PT" sz="2400" b="1" dirty="0">
                <a:solidFill>
                  <a:schemeClr val="accent6"/>
                </a:solidFill>
                <a:ea typeface="ＭＳ Ｐゴシック" pitchFamily="34" charset="-128"/>
              </a:rPr>
              <a:t>Como usar a informação para criar um </a:t>
            </a:r>
            <a:r>
              <a:rPr lang="pt-PT" altLang="pt-PT" sz="2400" b="1" i="1" dirty="0">
                <a:solidFill>
                  <a:schemeClr val="accent6"/>
                </a:solidFill>
                <a:ea typeface="ＭＳ Ｐゴシック" pitchFamily="34" charset="-128"/>
              </a:rPr>
              <a:t>website</a:t>
            </a:r>
            <a:r>
              <a:rPr lang="pt-PT" altLang="pt-PT" sz="2400" b="1" dirty="0">
                <a:solidFill>
                  <a:schemeClr val="accent6"/>
                </a:solidFill>
                <a:ea typeface="ＭＳ Ｐゴシック" pitchFamily="34" charset="-128"/>
              </a:rPr>
              <a:t>?</a:t>
            </a:r>
            <a:endParaRPr lang="en-US" altLang="pt-PT" sz="2400" b="1" dirty="0">
              <a:solidFill>
                <a:schemeClr val="accent6"/>
              </a:solidFill>
              <a:ea typeface="ＭＳ Ｐゴシック" pitchFamily="34" charset="-128"/>
            </a:endParaRP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4FED0080-0AE9-B325-090B-0E4D1AFF1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1734810"/>
            <a:ext cx="3559272" cy="830997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pt-PT"/>
            </a:defPPr>
            <a:lvl1pPr marL="450850" algn="just">
              <a:defRPr sz="2000">
                <a:solidFill>
                  <a:srgbClr val="404040"/>
                </a:solidFill>
                <a:latin typeface="Calibri(Body)"/>
                <a:ea typeface="ＭＳ Ｐゴシック" pitchFamily="34" charset="-128"/>
              </a:defRPr>
            </a:lvl1pPr>
          </a:lstStyle>
          <a:p>
            <a:pPr marL="0"/>
            <a:r>
              <a:rPr lang="pt-PT" altLang="pt-PT" sz="1600" dirty="0">
                <a:latin typeface="+mn-lt"/>
                <a:ea typeface="Verdana" panose="020B0604030504040204" pitchFamily="34" charset="0"/>
              </a:rPr>
              <a:t>A seguir desenha o </a:t>
            </a:r>
            <a:r>
              <a:rPr lang="pt-PT" altLang="pt-PT" sz="1600" i="1" dirty="0">
                <a:latin typeface="+mn-lt"/>
                <a:ea typeface="Verdana" panose="020B0604030504040204" pitchFamily="34" charset="0"/>
              </a:rPr>
              <a:t>layout</a:t>
            </a:r>
            <a:r>
              <a:rPr lang="pt-PT" altLang="pt-PT" sz="1600" dirty="0">
                <a:latin typeface="+mn-lt"/>
                <a:ea typeface="Verdana" panose="020B0604030504040204" pitchFamily="34" charset="0"/>
              </a:rPr>
              <a:t> de cada página, para definir que elementos colocamos e qual a posição.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6B845A5-A9A9-EB8E-119D-81C941DC13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742"/>
          <a:stretch/>
        </p:blipFill>
        <p:spPr>
          <a:xfrm>
            <a:off x="4314847" y="1734810"/>
            <a:ext cx="4577633" cy="2814836"/>
          </a:xfrm>
          <a:prstGeom prst="rect">
            <a:avLst/>
          </a:prstGeom>
        </p:spPr>
      </p:pic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66BAEB38-76E7-1546-5ED6-84178562F7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12643"/>
              </p:ext>
            </p:extLst>
          </p:nvPr>
        </p:nvGraphicFramePr>
        <p:xfrm>
          <a:off x="436664" y="3497404"/>
          <a:ext cx="3240360" cy="1052242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val="975788223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918133621"/>
                    </a:ext>
                  </a:extLst>
                </a:gridCol>
              </a:tblGrid>
              <a:tr h="2607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kern="1200" dirty="0">
                          <a:solidFill>
                            <a:srgbClr val="404040"/>
                          </a:solidFill>
                          <a:latin typeface="Calibri(Body)"/>
                          <a:ea typeface="ＭＳ Ｐゴシック" pitchFamily="34" charset="-128"/>
                          <a:cs typeface="+mn-cs"/>
                        </a:rPr>
                        <a:t>Textos</a:t>
                      </a:r>
                    </a:p>
                  </a:txBody>
                  <a:tcPr marL="68591" marR="68591" marT="0" marB="0">
                    <a:lnL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kern="1200" dirty="0">
                          <a:solidFill>
                            <a:srgbClr val="404040"/>
                          </a:solidFill>
                          <a:latin typeface="Calibri(Body)"/>
                          <a:ea typeface="ＭＳ Ｐゴシック" pitchFamily="34" charset="-128"/>
                          <a:cs typeface="+mn-cs"/>
                        </a:rPr>
                        <a:t>Separadores</a:t>
                      </a:r>
                    </a:p>
                  </a:txBody>
                  <a:tcPr marL="68591" marR="68591" marT="0" marB="0">
                    <a:lnL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3521852"/>
                  </a:ext>
                </a:extLst>
              </a:tr>
              <a:tr h="2607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kern="1200" dirty="0">
                          <a:solidFill>
                            <a:srgbClr val="404040"/>
                          </a:solidFill>
                          <a:latin typeface="Calibri(Body)"/>
                          <a:ea typeface="ＭＳ Ｐゴシック" pitchFamily="34" charset="-128"/>
                          <a:cs typeface="+mn-cs"/>
                        </a:rPr>
                        <a:t>Imagens</a:t>
                      </a:r>
                    </a:p>
                  </a:txBody>
                  <a:tcPr marL="68591" marR="68591" marT="0" marB="0">
                    <a:lnL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kern="1200" dirty="0">
                          <a:solidFill>
                            <a:srgbClr val="404040"/>
                          </a:solidFill>
                          <a:latin typeface="Calibri(Body)"/>
                          <a:ea typeface="ＭＳ Ｐゴシック" pitchFamily="34" charset="-128"/>
                          <a:cs typeface="+mn-cs"/>
                        </a:rPr>
                        <a:t>Botões</a:t>
                      </a:r>
                    </a:p>
                  </a:txBody>
                  <a:tcPr marL="68591" marR="68591" marT="0" marB="0">
                    <a:lnL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6012222"/>
                  </a:ext>
                </a:extLst>
              </a:tr>
              <a:tr h="2607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kern="1200" dirty="0">
                          <a:solidFill>
                            <a:srgbClr val="404040"/>
                          </a:solidFill>
                          <a:latin typeface="Calibri(Body)"/>
                          <a:ea typeface="ＭＳ Ｐゴシック" pitchFamily="34" charset="-128"/>
                          <a:cs typeface="+mn-cs"/>
                        </a:rPr>
                        <a:t>Vídeos</a:t>
                      </a:r>
                    </a:p>
                  </a:txBody>
                  <a:tcPr marL="68591" marR="68591" marT="0" marB="0">
                    <a:lnL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i="1" kern="1200" dirty="0">
                          <a:solidFill>
                            <a:srgbClr val="404040"/>
                          </a:solidFill>
                          <a:latin typeface="Calibri(Body)"/>
                          <a:ea typeface="ＭＳ Ｐゴシック" pitchFamily="34" charset="-128"/>
                          <a:cs typeface="+mn-cs"/>
                        </a:rPr>
                        <a:t>Links</a:t>
                      </a:r>
                    </a:p>
                  </a:txBody>
                  <a:tcPr marL="68591" marR="68591" marT="0" marB="0">
                    <a:lnL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0969573"/>
                  </a:ext>
                </a:extLst>
              </a:tr>
              <a:tr h="2701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kern="1200" dirty="0">
                          <a:solidFill>
                            <a:srgbClr val="404040"/>
                          </a:solidFill>
                          <a:latin typeface="Calibri(Body)"/>
                          <a:ea typeface="ＭＳ Ｐゴシック" pitchFamily="34" charset="-128"/>
                          <a:cs typeface="+mn-cs"/>
                        </a:rPr>
                        <a:t>Mapas</a:t>
                      </a:r>
                    </a:p>
                  </a:txBody>
                  <a:tcPr marL="68591" marR="68591" marT="0" marB="0">
                    <a:lnL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400" kern="1200" dirty="0">
                          <a:solidFill>
                            <a:srgbClr val="404040"/>
                          </a:solidFill>
                          <a:latin typeface="Calibri(Body)"/>
                          <a:ea typeface="ＭＳ Ｐゴシック" pitchFamily="34" charset="-128"/>
                          <a:cs typeface="+mn-cs"/>
                        </a:rPr>
                        <a:t>Outros</a:t>
                      </a:r>
                    </a:p>
                  </a:txBody>
                  <a:tcPr marL="68591" marR="68591" marT="0" marB="0">
                    <a:lnL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4433351"/>
                  </a:ext>
                </a:extLst>
              </a:tr>
            </a:tbl>
          </a:graphicData>
        </a:graphic>
      </p:graphicFrame>
      <p:sp>
        <p:nvSpPr>
          <p:cNvPr id="7" name="TextBox 3">
            <a:extLst>
              <a:ext uri="{FF2B5EF4-FFF2-40B4-BE49-F238E27FC236}">
                <a16:creationId xmlns:a16="http://schemas.microsoft.com/office/drawing/2014/main" id="{97F64EF6-208A-A710-4BD0-DF34EF23EBA1}"/>
              </a:ext>
            </a:extLst>
          </p:cNvPr>
          <p:cNvSpPr txBox="1"/>
          <p:nvPr/>
        </p:nvSpPr>
        <p:spPr>
          <a:xfrm>
            <a:off x="354408" y="2787774"/>
            <a:ext cx="3353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altLang="pt-PT" b="1" dirty="0">
                <a:solidFill>
                  <a:schemeClr val="accent1">
                    <a:lumMod val="75000"/>
                  </a:schemeClr>
                </a:solidFill>
                <a:ea typeface="ＭＳ Ｐゴシック" pitchFamily="34" charset="-128"/>
              </a:rPr>
              <a:t>Elementos que podemos integrar num </a:t>
            </a:r>
            <a:r>
              <a:rPr lang="pt-PT" altLang="pt-PT" b="1" i="1" dirty="0">
                <a:solidFill>
                  <a:schemeClr val="accent1">
                    <a:lumMod val="75000"/>
                  </a:schemeClr>
                </a:solidFill>
                <a:ea typeface="ＭＳ Ｐゴシック" pitchFamily="34" charset="-128"/>
              </a:rPr>
              <a:t>website</a:t>
            </a:r>
            <a:r>
              <a:rPr lang="pt-PT" altLang="pt-PT" b="1" dirty="0">
                <a:solidFill>
                  <a:schemeClr val="accent1">
                    <a:lumMod val="75000"/>
                  </a:schemeClr>
                </a:solidFill>
                <a:ea typeface="ＭＳ Ｐゴシック" pitchFamily="34" charset="-128"/>
              </a:rPr>
              <a:t>?</a:t>
            </a:r>
            <a:endParaRPr lang="en-US" altLang="pt-PT" dirty="0">
              <a:solidFill>
                <a:schemeClr val="accent1">
                  <a:lumMod val="75000"/>
                </a:schemeClr>
              </a:solidFill>
              <a:ea typeface="ＭＳ Ｐゴシック" pitchFamily="34" charset="-128"/>
            </a:endParaRP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7D7060DF-657C-5FF0-2F06-7EA274D71C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0166" y="267494"/>
            <a:ext cx="7104282" cy="52322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defTabSz="801688"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37931725" indent="-37474525" defTabSz="801688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defTabSz="801688"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defTabSz="801688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defTabSz="801688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defTabSz="801688"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defTabSz="801688"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defTabSz="801688"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defTabSz="801688"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pt-PT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Verdana" charset="0"/>
              </a:rPr>
              <a:t>3. Usar</a:t>
            </a:r>
          </a:p>
        </p:txBody>
      </p:sp>
    </p:spTree>
    <p:extLst>
      <p:ext uri="{BB962C8B-B14F-4D97-AF65-F5344CB8AC3E}">
        <p14:creationId xmlns:p14="http://schemas.microsoft.com/office/powerpoint/2010/main" val="2162629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2"/>
          <p:cNvSpPr>
            <a:spLocks noChangeArrowheads="1"/>
          </p:cNvSpPr>
          <p:nvPr/>
        </p:nvSpPr>
        <p:spPr bwMode="auto">
          <a:xfrm>
            <a:off x="357037" y="2730974"/>
            <a:ext cx="1800000" cy="540000"/>
          </a:xfrm>
          <a:prstGeom prst="rect">
            <a:avLst/>
          </a:prstGeom>
          <a:solidFill>
            <a:srgbClr val="01B6B5"/>
          </a:solidFill>
          <a:ln w="12700">
            <a:noFill/>
            <a:miter lim="800000"/>
            <a:headEnd/>
            <a:tailEnd/>
          </a:ln>
          <a:effectLst/>
        </p:spPr>
        <p:txBody>
          <a:bodyPr/>
          <a:lstStyle/>
          <a:p>
            <a:pPr defTabSz="914400">
              <a:spcAft>
                <a:spcPts val="1000"/>
              </a:spcAft>
              <a:defRPr/>
            </a:pPr>
            <a:r>
              <a:rPr lang="pt-PT" sz="1400" b="1" cap="small" dirty="0">
                <a:solidFill>
                  <a:schemeClr val="bg1"/>
                </a:solidFill>
                <a:ea typeface="ＭＳ Ｐゴシック" charset="0"/>
              </a:rPr>
              <a:t>Índice</a:t>
            </a:r>
            <a:endParaRPr lang="pt-PT" sz="2400" b="1" cap="small" dirty="0">
              <a:solidFill>
                <a:schemeClr val="bg1"/>
              </a:solidFill>
              <a:ea typeface="ＭＳ Ｐゴシック" charset="0"/>
            </a:endParaRPr>
          </a:p>
        </p:txBody>
      </p:sp>
      <p:sp>
        <p:nvSpPr>
          <p:cNvPr id="10" name="Rectangle 65"/>
          <p:cNvSpPr>
            <a:spLocks noChangeArrowheads="1"/>
          </p:cNvSpPr>
          <p:nvPr/>
        </p:nvSpPr>
        <p:spPr bwMode="auto">
          <a:xfrm>
            <a:off x="611560" y="3008208"/>
            <a:ext cx="6336704" cy="571654"/>
          </a:xfrm>
          <a:prstGeom prst="rect">
            <a:avLst/>
          </a:prstGeom>
          <a:solidFill>
            <a:schemeClr val="bg1"/>
          </a:solidFill>
          <a:ln w="12700">
            <a:solidFill>
              <a:srgbClr val="01B6B5"/>
            </a:solidFill>
            <a:miter lim="800000"/>
            <a:headEnd/>
            <a:tailEnd/>
          </a:ln>
        </p:spPr>
        <p:txBody>
          <a:bodyPr/>
          <a:lstStyle/>
          <a:p>
            <a:pPr marL="171450" lvl="1" indent="-171450" defTabSz="914400" eaLnBrk="1" hangingPunct="1">
              <a:buFont typeface="Arial" panose="020B0604020202020204" pitchFamily="34" charset="0"/>
              <a:buChar char="•"/>
            </a:pPr>
            <a:r>
              <a:rPr lang="pt-PT" altLang="pt-PT" sz="1100" dirty="0">
                <a:ea typeface="ＭＳ Ｐゴシック" pitchFamily="34" charset="-128"/>
              </a:rPr>
              <a:t>Identificação dos títulos principais (por exemplo capítulos) e o número da página na qual iniciam.</a:t>
            </a:r>
          </a:p>
          <a:p>
            <a:pPr marL="171450" indent="-171450" defTabSz="914400" eaLnBrk="1" hangingPunct="1">
              <a:buFont typeface="Arial" panose="020B0604020202020204" pitchFamily="34" charset="0"/>
              <a:buChar char="•"/>
            </a:pPr>
            <a:r>
              <a:rPr lang="pt-PT" altLang="pt-PT" sz="1100" dirty="0">
                <a:ea typeface="ＭＳ Ｐゴシック" pitchFamily="34" charset="-128"/>
              </a:rPr>
              <a:t>Os capítulos podem dividir-se em partes (subcapítulos).</a:t>
            </a:r>
          </a:p>
          <a:p>
            <a:pPr marL="171450" indent="-171450" defTabSz="914400" eaLnBrk="1" hangingPunct="1">
              <a:buFont typeface="Arial" panose="020B0604020202020204" pitchFamily="34" charset="0"/>
              <a:buChar char="•"/>
            </a:pPr>
            <a:r>
              <a:rPr lang="pt-PT" altLang="pt-PT" sz="1100" dirty="0">
                <a:ea typeface="ＭＳ Ｐゴシック" pitchFamily="34" charset="-128"/>
              </a:rPr>
              <a:t>Os títulos e subtítulos devem ser numerados.</a:t>
            </a:r>
          </a:p>
          <a:p>
            <a:pPr defTabSz="914400" eaLnBrk="1" hangingPunct="1"/>
            <a:endParaRPr lang="pt-PT" altLang="pt-PT" sz="1800" dirty="0">
              <a:ea typeface="ＭＳ Ｐゴシック" pitchFamily="34" charset="-128"/>
            </a:endParaRPr>
          </a:p>
        </p:txBody>
      </p:sp>
      <p:sp>
        <p:nvSpPr>
          <p:cNvPr id="11" name="Rectangle 66"/>
          <p:cNvSpPr>
            <a:spLocks noChangeArrowheads="1"/>
          </p:cNvSpPr>
          <p:nvPr/>
        </p:nvSpPr>
        <p:spPr bwMode="auto">
          <a:xfrm>
            <a:off x="7085786" y="3008206"/>
            <a:ext cx="1878702" cy="571655"/>
          </a:xfrm>
          <a:prstGeom prst="rect">
            <a:avLst/>
          </a:prstGeom>
          <a:solidFill>
            <a:schemeClr val="bg1"/>
          </a:solidFill>
          <a:ln w="12700">
            <a:solidFill>
              <a:srgbClr val="01B6B5"/>
            </a:solidFill>
            <a:prstDash val="sysDot"/>
            <a:headEnd/>
            <a:tailEnd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 anchorCtr="0"/>
          <a:lstStyle/>
          <a:p>
            <a:pPr algn="ctr" defTabSz="914400">
              <a:spcAft>
                <a:spcPts val="1000"/>
              </a:spcAft>
              <a:defRPr/>
            </a:pPr>
            <a:r>
              <a:rPr lang="pt-PT" sz="1050" dirty="0">
                <a:solidFill>
                  <a:schemeClr val="tx1"/>
                </a:solidFill>
                <a:cs typeface="Arial" pitchFamily="34" charset="0"/>
              </a:rPr>
              <a:t>No trabalho escreve os títulos com a mesma formatação (numeração e tipo de letra…).</a:t>
            </a:r>
            <a:endParaRPr lang="pt-PT" sz="28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" name="Rectangle 60"/>
          <p:cNvSpPr>
            <a:spLocks noChangeArrowheads="1"/>
          </p:cNvSpPr>
          <p:nvPr/>
        </p:nvSpPr>
        <p:spPr bwMode="auto">
          <a:xfrm>
            <a:off x="357037" y="1393946"/>
            <a:ext cx="1800000" cy="540000"/>
          </a:xfrm>
          <a:prstGeom prst="rect">
            <a:avLst/>
          </a:prstGeom>
          <a:solidFill>
            <a:srgbClr val="01B6B5"/>
          </a:solidFill>
          <a:ln w="12700">
            <a:noFill/>
            <a:miter lim="800000"/>
            <a:headEnd/>
            <a:tailEnd/>
          </a:ln>
          <a:effectLst/>
        </p:spPr>
        <p:txBody>
          <a:bodyPr/>
          <a:lstStyle/>
          <a:p>
            <a:pPr defTabSz="914400">
              <a:spcAft>
                <a:spcPts val="1000"/>
              </a:spcAft>
              <a:defRPr/>
            </a:pPr>
            <a:r>
              <a:rPr lang="pt-PT" sz="1400" b="1" cap="small" dirty="0">
                <a:solidFill>
                  <a:schemeClr val="bg1"/>
                </a:solidFill>
                <a:ea typeface="ＭＳ Ｐゴシック" charset="0"/>
              </a:rPr>
              <a:t>Capa</a:t>
            </a:r>
            <a:endParaRPr lang="pt-PT" sz="2400" b="1" cap="small" dirty="0">
              <a:solidFill>
                <a:schemeClr val="bg1"/>
              </a:solidFill>
              <a:ea typeface="ＭＳ Ｐゴシック" charset="0"/>
            </a:endParaRPr>
          </a:p>
        </p:txBody>
      </p:sp>
      <p:sp>
        <p:nvSpPr>
          <p:cNvPr id="7" name="Rectangle 64"/>
          <p:cNvSpPr>
            <a:spLocks noChangeArrowheads="1"/>
          </p:cNvSpPr>
          <p:nvPr/>
        </p:nvSpPr>
        <p:spPr bwMode="auto">
          <a:xfrm>
            <a:off x="7085786" y="1681978"/>
            <a:ext cx="1878701" cy="894836"/>
          </a:xfrm>
          <a:prstGeom prst="rect">
            <a:avLst/>
          </a:prstGeom>
          <a:solidFill>
            <a:schemeClr val="bg1"/>
          </a:solidFill>
          <a:ln w="12700">
            <a:solidFill>
              <a:srgbClr val="01B6B5"/>
            </a:solidFill>
            <a:prstDash val="sysDot"/>
            <a:headEnd/>
            <a:tailEnd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 anchorCtr="0"/>
          <a:lstStyle/>
          <a:p>
            <a:pPr algn="ctr" defTabSz="914400">
              <a:spcAft>
                <a:spcPts val="1000"/>
              </a:spcAft>
              <a:defRPr/>
            </a:pPr>
            <a:r>
              <a:rPr lang="pt-PT" sz="1050" dirty="0">
                <a:solidFill>
                  <a:schemeClr val="tx1"/>
                </a:solidFill>
                <a:cs typeface="Arial" pitchFamily="34" charset="0"/>
              </a:rPr>
              <a:t>Podemos usar uma imagem relacionada com o tema para ilustrar a capa.</a:t>
            </a:r>
          </a:p>
        </p:txBody>
      </p:sp>
      <p:sp>
        <p:nvSpPr>
          <p:cNvPr id="6" name="Rectangle 61"/>
          <p:cNvSpPr>
            <a:spLocks noChangeArrowheads="1"/>
          </p:cNvSpPr>
          <p:nvPr/>
        </p:nvSpPr>
        <p:spPr bwMode="auto">
          <a:xfrm>
            <a:off x="611560" y="1681978"/>
            <a:ext cx="6336704" cy="889772"/>
          </a:xfrm>
          <a:prstGeom prst="rect">
            <a:avLst/>
          </a:prstGeom>
          <a:solidFill>
            <a:schemeClr val="bg1"/>
          </a:solidFill>
          <a:ln w="12700">
            <a:solidFill>
              <a:srgbClr val="01B6B5"/>
            </a:solidFill>
            <a:miter lim="800000"/>
            <a:headEnd/>
            <a:tailEnd/>
          </a:ln>
        </p:spPr>
        <p:txBody>
          <a:bodyPr/>
          <a:lstStyle/>
          <a:p>
            <a:pPr defTabSz="914400" eaLnBrk="1" hangingPunct="1">
              <a:buFont typeface="Times New Roman" pitchFamily="18" charset="0"/>
              <a:buChar char="•"/>
            </a:pPr>
            <a:r>
              <a:rPr lang="pt-PT" altLang="pt-PT" sz="1050" dirty="0">
                <a:ea typeface="Verdana" panose="020B0604030504040204" pitchFamily="34" charset="0"/>
              </a:rPr>
              <a:t> </a:t>
            </a:r>
            <a:r>
              <a:rPr lang="pt-PT" altLang="pt-PT" sz="1100" dirty="0">
                <a:ea typeface="Verdana" panose="020B0604030504040204" pitchFamily="34" charset="0"/>
              </a:rPr>
              <a:t>Identificação da escola/agrupamento.</a:t>
            </a:r>
          </a:p>
          <a:p>
            <a:pPr>
              <a:buFont typeface="Times New Roman" pitchFamily="18" charset="0"/>
              <a:buChar char="•"/>
            </a:pPr>
            <a:r>
              <a:rPr lang="pt-PT" altLang="pt-PT" sz="1100" dirty="0">
                <a:ea typeface="Verdana" panose="020B0604030504040204" pitchFamily="34" charset="0"/>
              </a:rPr>
              <a:t> Disciplina à qual se destina o trabalho.</a:t>
            </a:r>
          </a:p>
          <a:p>
            <a:pPr defTabSz="914400" eaLnBrk="1" hangingPunct="1">
              <a:buFont typeface="Times New Roman" pitchFamily="18" charset="0"/>
              <a:buChar char="•"/>
            </a:pPr>
            <a:r>
              <a:rPr lang="pt-PT" altLang="pt-PT" sz="1100" dirty="0">
                <a:ea typeface="Verdana" panose="020B0604030504040204" pitchFamily="34" charset="0"/>
              </a:rPr>
              <a:t> Título/Tema do trabalho. </a:t>
            </a:r>
          </a:p>
          <a:p>
            <a:pPr defTabSz="914400" eaLnBrk="1" hangingPunct="1">
              <a:buFont typeface="Times New Roman" pitchFamily="18" charset="0"/>
              <a:buChar char="•"/>
            </a:pPr>
            <a:r>
              <a:rPr lang="pt-PT" altLang="pt-PT" sz="1100" dirty="0">
                <a:ea typeface="Verdana" panose="020B0604030504040204" pitchFamily="34" charset="0"/>
              </a:rPr>
              <a:t> Identificação de quem o realizou: (nome(s), ano de escolaridade, turma e número(s)).</a:t>
            </a:r>
          </a:p>
          <a:p>
            <a:pPr defTabSz="914400" eaLnBrk="1" hangingPunct="1">
              <a:buFont typeface="Times New Roman" pitchFamily="18" charset="0"/>
              <a:buChar char="•"/>
            </a:pPr>
            <a:r>
              <a:rPr lang="pt-PT" altLang="pt-PT" sz="1100" dirty="0">
                <a:ea typeface="Verdana" panose="020B0604030504040204" pitchFamily="34" charset="0"/>
              </a:rPr>
              <a:t> Ano letivo ou data de realização do trabalho.</a:t>
            </a:r>
          </a:p>
          <a:p>
            <a:pPr defTabSz="914400" eaLnBrk="1" hangingPunct="1"/>
            <a:endParaRPr lang="pt-PT" altLang="pt-PT" sz="1400" dirty="0">
              <a:ea typeface="Verdana" panose="020B0604030504040204" pitchFamily="34" charset="0"/>
            </a:endParaRPr>
          </a:p>
        </p:txBody>
      </p:sp>
      <p:sp>
        <p:nvSpPr>
          <p:cNvPr id="15" name="Rectangle 69"/>
          <p:cNvSpPr>
            <a:spLocks noChangeArrowheads="1"/>
          </p:cNvSpPr>
          <p:nvPr/>
        </p:nvSpPr>
        <p:spPr bwMode="auto">
          <a:xfrm>
            <a:off x="7085785" y="4037176"/>
            <a:ext cx="1878702" cy="766822"/>
          </a:xfrm>
          <a:prstGeom prst="rect">
            <a:avLst/>
          </a:prstGeom>
          <a:solidFill>
            <a:schemeClr val="bg1"/>
          </a:solidFill>
          <a:ln w="12700">
            <a:solidFill>
              <a:srgbClr val="01B6B5"/>
            </a:solidFill>
            <a:prstDash val="sysDot"/>
            <a:headEnd/>
            <a:tailEnd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 anchorCtr="0"/>
          <a:lstStyle/>
          <a:p>
            <a:pPr algn="ctr" defTabSz="914400">
              <a:spcAft>
                <a:spcPts val="1000"/>
              </a:spcAft>
              <a:defRPr/>
            </a:pPr>
            <a:r>
              <a:rPr lang="pt-PT" sz="1050" dirty="0">
                <a:solidFill>
                  <a:schemeClr val="tx1"/>
                </a:solidFill>
                <a:cs typeface="Arial" pitchFamily="34" charset="0"/>
              </a:rPr>
              <a:t>Com este trabalho sobre o tema … pretendemos demonstrar que…</a:t>
            </a:r>
            <a:endParaRPr lang="pt-PT" sz="28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3" name="Rectangle 67"/>
          <p:cNvSpPr>
            <a:spLocks noChangeArrowheads="1"/>
          </p:cNvSpPr>
          <p:nvPr/>
        </p:nvSpPr>
        <p:spPr bwMode="auto">
          <a:xfrm>
            <a:off x="357037" y="3728288"/>
            <a:ext cx="1800000" cy="540000"/>
          </a:xfrm>
          <a:prstGeom prst="rect">
            <a:avLst/>
          </a:prstGeom>
          <a:solidFill>
            <a:srgbClr val="01B6B5"/>
          </a:solidFill>
          <a:ln w="12700">
            <a:noFill/>
            <a:miter lim="800000"/>
            <a:headEnd/>
            <a:tailEnd/>
          </a:ln>
          <a:effectLst/>
        </p:spPr>
        <p:txBody>
          <a:bodyPr/>
          <a:lstStyle/>
          <a:p>
            <a:pPr defTabSz="914400">
              <a:spcAft>
                <a:spcPts val="1000"/>
              </a:spcAft>
              <a:defRPr/>
            </a:pPr>
            <a:r>
              <a:rPr lang="pt-PT" sz="1400" b="1" cap="small" dirty="0">
                <a:solidFill>
                  <a:schemeClr val="bg1"/>
                </a:solidFill>
                <a:ea typeface="ＭＳ Ｐゴシック" charset="0"/>
              </a:rPr>
              <a:t>Introdução</a:t>
            </a:r>
          </a:p>
        </p:txBody>
      </p:sp>
      <p:sp>
        <p:nvSpPr>
          <p:cNvPr id="14" name="Rectangle 68"/>
          <p:cNvSpPr>
            <a:spLocks noChangeArrowheads="1"/>
          </p:cNvSpPr>
          <p:nvPr/>
        </p:nvSpPr>
        <p:spPr bwMode="auto">
          <a:xfrm>
            <a:off x="627137" y="4037176"/>
            <a:ext cx="6321127" cy="766822"/>
          </a:xfrm>
          <a:prstGeom prst="rect">
            <a:avLst/>
          </a:prstGeom>
          <a:solidFill>
            <a:schemeClr val="bg1"/>
          </a:solidFill>
          <a:ln w="12700">
            <a:solidFill>
              <a:srgbClr val="01B6B5"/>
            </a:solidFill>
            <a:miter lim="800000"/>
            <a:headEnd/>
            <a:tailEnd/>
          </a:ln>
        </p:spPr>
        <p:txBody>
          <a:bodyPr/>
          <a:lstStyle/>
          <a:p>
            <a:pPr defTabSz="914400" eaLnBrk="1" hangingPunct="1"/>
            <a:r>
              <a:rPr lang="pt-PT" altLang="pt-PT" sz="1100" dirty="0">
                <a:ea typeface="ＭＳ Ｐゴシック" pitchFamily="34" charset="-128"/>
              </a:rPr>
              <a:t>É a apresentação sumária do teu trabalho, deve conter:</a:t>
            </a:r>
          </a:p>
          <a:p>
            <a:pPr defTabSz="914400" eaLnBrk="1" hangingPunct="1">
              <a:buFont typeface="Arial" pitchFamily="34" charset="0"/>
              <a:buChar char="•"/>
            </a:pPr>
            <a:r>
              <a:rPr lang="pt-PT" altLang="pt-PT" sz="1100" dirty="0">
                <a:ea typeface="ＭＳ Ｐゴシック" pitchFamily="34" charset="-128"/>
              </a:rPr>
              <a:t> A identificação do tema de trabalho e o motivo da sua escolha.</a:t>
            </a:r>
          </a:p>
          <a:p>
            <a:pPr defTabSz="914400" eaLnBrk="1" hangingPunct="1">
              <a:buFont typeface="Arial" pitchFamily="34" charset="0"/>
              <a:buChar char="•"/>
            </a:pPr>
            <a:r>
              <a:rPr lang="pt-PT" altLang="pt-PT" sz="1100" dirty="0">
                <a:ea typeface="ＭＳ Ｐゴシック" pitchFamily="34" charset="-128"/>
              </a:rPr>
              <a:t> Os principais objetivos.</a:t>
            </a:r>
          </a:p>
          <a:p>
            <a:pPr defTabSz="914400" eaLnBrk="1" hangingPunct="1">
              <a:buFont typeface="Times New Roman" pitchFamily="18" charset="0"/>
              <a:buChar char="•"/>
            </a:pPr>
            <a:r>
              <a:rPr lang="pt-PT" altLang="pt-PT" sz="1100" dirty="0">
                <a:ea typeface="ＭＳ Ｐゴシック" pitchFamily="34" charset="-128"/>
              </a:rPr>
              <a:t> Metodologia utilizada para desenvolver o trabalho.</a:t>
            </a:r>
          </a:p>
          <a:p>
            <a:pPr defTabSz="914400" eaLnBrk="1" hangingPunct="1"/>
            <a:endParaRPr lang="pt-PT" altLang="pt-PT" sz="1800" dirty="0">
              <a:ea typeface="ＭＳ Ｐゴシック" pitchFamily="34" charset="-128"/>
            </a:endParaRPr>
          </a:p>
        </p:txBody>
      </p:sp>
      <p:sp>
        <p:nvSpPr>
          <p:cNvPr id="33" name="TextBox 3">
            <a:extLst>
              <a:ext uri="{FF2B5EF4-FFF2-40B4-BE49-F238E27FC236}">
                <a16:creationId xmlns:a16="http://schemas.microsoft.com/office/drawing/2014/main" id="{F1765E78-241B-2A04-083A-03F8178DFEF8}"/>
              </a:ext>
            </a:extLst>
          </p:cNvPr>
          <p:cNvSpPr txBox="1"/>
          <p:nvPr/>
        </p:nvSpPr>
        <p:spPr>
          <a:xfrm>
            <a:off x="251520" y="885949"/>
            <a:ext cx="70083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altLang="pt-PT" sz="2400" b="1" dirty="0">
                <a:solidFill>
                  <a:schemeClr val="accent6"/>
                </a:solidFill>
                <a:ea typeface="ＭＳ Ｐゴシック" pitchFamily="34" charset="-128"/>
              </a:rPr>
              <a:t>Como</a:t>
            </a:r>
            <a:r>
              <a:rPr lang="pt-PT" altLang="pt-PT" sz="2400" b="1" dirty="0">
                <a:solidFill>
                  <a:schemeClr val="accent1">
                    <a:lumMod val="75000"/>
                  </a:schemeClr>
                </a:solidFill>
                <a:ea typeface="ＭＳ Ｐゴシック" pitchFamily="34" charset="-128"/>
              </a:rPr>
              <a:t> </a:t>
            </a:r>
            <a:r>
              <a:rPr lang="pt-PT" altLang="pt-PT" sz="2400" b="1" dirty="0">
                <a:solidFill>
                  <a:schemeClr val="accent6"/>
                </a:solidFill>
                <a:ea typeface="ＭＳ Ｐゴシック" pitchFamily="34" charset="-128"/>
              </a:rPr>
              <a:t>organizar a informação num relatório?</a:t>
            </a:r>
            <a:endParaRPr lang="en-US" altLang="pt-PT" sz="2400" b="1" dirty="0">
              <a:solidFill>
                <a:schemeClr val="accent6"/>
              </a:solidFill>
              <a:ea typeface="ＭＳ Ｐゴシック" pitchFamily="34" charset="-128"/>
            </a:endParaRPr>
          </a:p>
        </p:txBody>
      </p:sp>
      <p:sp>
        <p:nvSpPr>
          <p:cNvPr id="16" name="TextBox 1">
            <a:extLst>
              <a:ext uri="{FF2B5EF4-FFF2-40B4-BE49-F238E27FC236}">
                <a16:creationId xmlns:a16="http://schemas.microsoft.com/office/drawing/2014/main" id="{61574501-D0DF-F174-4943-CEAADACF2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0166" y="267494"/>
            <a:ext cx="7104282" cy="52322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defTabSz="801688"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37931725" indent="-37474525" defTabSz="801688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defTabSz="801688"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defTabSz="801688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defTabSz="801688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defTabSz="801688"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defTabSz="801688"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defTabSz="801688"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defTabSz="801688"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pt-PT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Verdana" charset="0"/>
              </a:rPr>
              <a:t>3. Usar</a:t>
            </a:r>
          </a:p>
        </p:txBody>
      </p:sp>
    </p:spTree>
    <p:extLst>
      <p:ext uri="{BB962C8B-B14F-4D97-AF65-F5344CB8AC3E}">
        <p14:creationId xmlns:p14="http://schemas.microsoft.com/office/powerpoint/2010/main" val="14965929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2"/>
          <p:cNvSpPr>
            <a:spLocks noChangeArrowheads="1"/>
          </p:cNvSpPr>
          <p:nvPr/>
        </p:nvSpPr>
        <p:spPr bwMode="auto">
          <a:xfrm>
            <a:off x="357037" y="2067694"/>
            <a:ext cx="1800000" cy="540000"/>
          </a:xfrm>
          <a:prstGeom prst="rect">
            <a:avLst/>
          </a:prstGeom>
          <a:solidFill>
            <a:srgbClr val="01B6B5"/>
          </a:solidFill>
          <a:ln w="12700">
            <a:noFill/>
            <a:miter lim="800000"/>
            <a:headEnd/>
            <a:tailEnd/>
          </a:ln>
          <a:effectLst/>
        </p:spPr>
        <p:txBody>
          <a:bodyPr/>
          <a:lstStyle/>
          <a:p>
            <a:pPr defTabSz="914400">
              <a:spcAft>
                <a:spcPts val="1000"/>
              </a:spcAft>
              <a:defRPr/>
            </a:pPr>
            <a:r>
              <a:rPr lang="pt-PT" sz="1400" b="1" cap="small" dirty="0">
                <a:solidFill>
                  <a:schemeClr val="bg1"/>
                </a:solidFill>
                <a:ea typeface="ＭＳ Ｐゴシック" charset="0"/>
              </a:rPr>
              <a:t>Conclusão</a:t>
            </a:r>
            <a:endParaRPr lang="pt-PT" sz="2400" b="1" cap="small" dirty="0">
              <a:solidFill>
                <a:schemeClr val="bg1"/>
              </a:solidFill>
              <a:ea typeface="ＭＳ Ｐゴシック" charset="0"/>
            </a:endParaRPr>
          </a:p>
        </p:txBody>
      </p:sp>
      <p:sp>
        <p:nvSpPr>
          <p:cNvPr id="10" name="Rectangle 65"/>
          <p:cNvSpPr>
            <a:spLocks noChangeArrowheads="1"/>
          </p:cNvSpPr>
          <p:nvPr/>
        </p:nvSpPr>
        <p:spPr bwMode="auto">
          <a:xfrm>
            <a:off x="611560" y="2344928"/>
            <a:ext cx="6336704" cy="781282"/>
          </a:xfrm>
          <a:prstGeom prst="rect">
            <a:avLst/>
          </a:prstGeom>
          <a:solidFill>
            <a:schemeClr val="bg1"/>
          </a:solidFill>
          <a:ln w="12700">
            <a:solidFill>
              <a:srgbClr val="01B6B5"/>
            </a:solidFill>
            <a:miter lim="800000"/>
            <a:headEnd/>
            <a:tailEnd/>
          </a:ln>
        </p:spPr>
        <p:txBody>
          <a:bodyPr/>
          <a:lstStyle/>
          <a:p>
            <a:pPr marL="171450" lvl="1" indent="-171450" defTabSz="914400" eaLnBrk="1" hangingPunct="1">
              <a:buFont typeface="Arial" panose="020B0604020202020204" pitchFamily="34" charset="0"/>
              <a:buChar char="•"/>
            </a:pPr>
            <a:r>
              <a:rPr lang="pt-PT" altLang="pt-PT" sz="1100" dirty="0">
                <a:ea typeface="ＭＳ Ｐゴシック" pitchFamily="34" charset="-128"/>
              </a:rPr>
              <a:t>Apresentação das conclusões do trabalho.</a:t>
            </a:r>
          </a:p>
          <a:p>
            <a:pPr marL="171450" lvl="1" indent="-171450" defTabSz="914400" eaLnBrk="1" hangingPunct="1">
              <a:buFont typeface="Arial" panose="020B0604020202020204" pitchFamily="34" charset="0"/>
              <a:buChar char="•"/>
            </a:pPr>
            <a:r>
              <a:rPr lang="pt-PT" altLang="pt-PT" sz="1100" dirty="0">
                <a:ea typeface="ＭＳ Ｐゴシック" pitchFamily="34" charset="-128"/>
              </a:rPr>
              <a:t>Resumos das principais ideias que constam no desenvolvimento do trabalho.</a:t>
            </a:r>
          </a:p>
          <a:p>
            <a:pPr marL="171450" lvl="1" indent="-171450" defTabSz="914400" eaLnBrk="1" hangingPunct="1">
              <a:buFont typeface="Arial" panose="020B0604020202020204" pitchFamily="34" charset="0"/>
              <a:buChar char="•"/>
            </a:pPr>
            <a:r>
              <a:rPr lang="pt-PT" altLang="pt-PT" sz="1100" dirty="0">
                <a:ea typeface="ＭＳ Ｐゴシック" pitchFamily="34" charset="-128"/>
              </a:rPr>
              <a:t>Identificação das dificuldades encontradas na realização do trabalho.</a:t>
            </a:r>
          </a:p>
          <a:p>
            <a:pPr marL="171450" lvl="1" indent="-171450" defTabSz="914400" eaLnBrk="1" hangingPunct="1">
              <a:buFont typeface="Arial" panose="020B0604020202020204" pitchFamily="34" charset="0"/>
              <a:buChar char="•"/>
            </a:pPr>
            <a:r>
              <a:rPr lang="pt-PT" altLang="pt-PT" sz="1100" dirty="0">
                <a:ea typeface="ＭＳ Ｐゴシック" pitchFamily="34" charset="-128"/>
              </a:rPr>
              <a:t>Expressão da nossa opinião e da forma de realização do trabalho.</a:t>
            </a:r>
          </a:p>
          <a:p>
            <a:pPr defTabSz="914400" eaLnBrk="1" hangingPunct="1"/>
            <a:endParaRPr lang="pt-PT" altLang="pt-PT" sz="1800" dirty="0">
              <a:ea typeface="ＭＳ Ｐゴシック" pitchFamily="34" charset="-128"/>
            </a:endParaRPr>
          </a:p>
        </p:txBody>
      </p:sp>
      <p:sp>
        <p:nvSpPr>
          <p:cNvPr id="11" name="Rectangle 66"/>
          <p:cNvSpPr>
            <a:spLocks noChangeArrowheads="1"/>
          </p:cNvSpPr>
          <p:nvPr/>
        </p:nvSpPr>
        <p:spPr bwMode="auto">
          <a:xfrm>
            <a:off x="7085786" y="2344928"/>
            <a:ext cx="1878702" cy="781282"/>
          </a:xfrm>
          <a:prstGeom prst="rect">
            <a:avLst/>
          </a:prstGeom>
          <a:solidFill>
            <a:schemeClr val="bg1"/>
          </a:solidFill>
          <a:ln w="12700">
            <a:solidFill>
              <a:srgbClr val="01B6B5"/>
            </a:solidFill>
            <a:prstDash val="sysDot"/>
            <a:headEnd/>
            <a:tailEnd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 anchorCtr="0"/>
          <a:lstStyle/>
          <a:p>
            <a:pPr algn="ctr" defTabSz="914400">
              <a:defRPr/>
            </a:pPr>
            <a:r>
              <a:rPr lang="pt-PT" sz="1050" dirty="0">
                <a:solidFill>
                  <a:schemeClr val="tx1"/>
                </a:solidFill>
                <a:cs typeface="Arial" pitchFamily="34" charset="0"/>
              </a:rPr>
              <a:t>Com este trabalho concluímos... </a:t>
            </a:r>
          </a:p>
          <a:p>
            <a:pPr algn="ctr" defTabSz="914400">
              <a:spcAft>
                <a:spcPts val="1000"/>
              </a:spcAft>
              <a:defRPr/>
            </a:pPr>
            <a:r>
              <a:rPr lang="pt-PT" sz="1050" dirty="0">
                <a:solidFill>
                  <a:schemeClr val="tx1"/>
                </a:solidFill>
                <a:cs typeface="Arial" pitchFamily="34" charset="0"/>
              </a:rPr>
              <a:t>Conseguimos responder às questões definidas no início.</a:t>
            </a:r>
          </a:p>
        </p:txBody>
      </p:sp>
      <p:sp>
        <p:nvSpPr>
          <p:cNvPr id="5" name="Rectangle 60"/>
          <p:cNvSpPr>
            <a:spLocks noChangeArrowheads="1"/>
          </p:cNvSpPr>
          <p:nvPr/>
        </p:nvSpPr>
        <p:spPr bwMode="auto">
          <a:xfrm>
            <a:off x="357037" y="915566"/>
            <a:ext cx="1800000" cy="540000"/>
          </a:xfrm>
          <a:prstGeom prst="rect">
            <a:avLst/>
          </a:prstGeom>
          <a:solidFill>
            <a:srgbClr val="01B6B5"/>
          </a:solidFill>
          <a:ln w="12700">
            <a:noFill/>
            <a:miter lim="800000"/>
            <a:headEnd/>
            <a:tailEnd/>
          </a:ln>
          <a:effectLst/>
        </p:spPr>
        <p:txBody>
          <a:bodyPr/>
          <a:lstStyle/>
          <a:p>
            <a:pPr defTabSz="914400">
              <a:spcAft>
                <a:spcPts val="1000"/>
              </a:spcAft>
              <a:defRPr/>
            </a:pPr>
            <a:r>
              <a:rPr lang="pt-PT" sz="1400" b="1" cap="small" dirty="0">
                <a:solidFill>
                  <a:schemeClr val="bg1"/>
                </a:solidFill>
                <a:ea typeface="ＭＳ Ｐゴシック" charset="0"/>
              </a:rPr>
              <a:t>Desenvolvimento</a:t>
            </a:r>
            <a:endParaRPr lang="pt-PT" sz="2400" b="1" cap="small" dirty="0">
              <a:solidFill>
                <a:schemeClr val="bg1"/>
              </a:solidFill>
              <a:ea typeface="ＭＳ Ｐゴシック" charset="0"/>
            </a:endParaRPr>
          </a:p>
        </p:txBody>
      </p:sp>
      <p:sp>
        <p:nvSpPr>
          <p:cNvPr id="7" name="Rectangle 64"/>
          <p:cNvSpPr>
            <a:spLocks noChangeArrowheads="1"/>
          </p:cNvSpPr>
          <p:nvPr/>
        </p:nvSpPr>
        <p:spPr bwMode="auto">
          <a:xfrm>
            <a:off x="7085786" y="1203598"/>
            <a:ext cx="1878701" cy="781282"/>
          </a:xfrm>
          <a:prstGeom prst="rect">
            <a:avLst/>
          </a:prstGeom>
          <a:solidFill>
            <a:schemeClr val="bg1"/>
          </a:solidFill>
          <a:ln w="12700">
            <a:solidFill>
              <a:srgbClr val="01B6B5"/>
            </a:solidFill>
            <a:prstDash val="sysDot"/>
            <a:headEnd/>
            <a:tailEnd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 anchorCtr="0"/>
          <a:lstStyle/>
          <a:p>
            <a:pPr algn="ctr" defTabSz="914400">
              <a:spcAft>
                <a:spcPts val="1000"/>
              </a:spcAft>
              <a:defRPr/>
            </a:pPr>
            <a:r>
              <a:rPr lang="pt-PT" sz="1050" dirty="0">
                <a:solidFill>
                  <a:schemeClr val="tx1"/>
                </a:solidFill>
                <a:cs typeface="Arial" pitchFamily="34" charset="0"/>
              </a:rPr>
              <a:t>Não esquecer de recolher as fontes das imagens ou esquemas.</a:t>
            </a:r>
          </a:p>
        </p:txBody>
      </p:sp>
      <p:sp>
        <p:nvSpPr>
          <p:cNvPr id="6" name="Rectangle 61"/>
          <p:cNvSpPr>
            <a:spLocks noChangeArrowheads="1"/>
          </p:cNvSpPr>
          <p:nvPr/>
        </p:nvSpPr>
        <p:spPr bwMode="auto">
          <a:xfrm>
            <a:off x="611560" y="1203598"/>
            <a:ext cx="6336704" cy="781282"/>
          </a:xfrm>
          <a:prstGeom prst="rect">
            <a:avLst/>
          </a:prstGeom>
          <a:solidFill>
            <a:schemeClr val="bg1"/>
          </a:solidFill>
          <a:ln w="12700">
            <a:solidFill>
              <a:srgbClr val="01B6B5"/>
            </a:solidFill>
            <a:miter lim="800000"/>
            <a:headEnd/>
            <a:tailEnd/>
          </a:ln>
        </p:spPr>
        <p:txBody>
          <a:bodyPr/>
          <a:lstStyle/>
          <a:p>
            <a:pPr defTabSz="914400" eaLnBrk="1" hangingPunct="1">
              <a:buFont typeface="Times New Roman" pitchFamily="18" charset="0"/>
              <a:buChar char="•"/>
            </a:pPr>
            <a:r>
              <a:rPr lang="pt-PT" altLang="pt-PT" sz="1050" dirty="0">
                <a:ea typeface="Verdana" panose="020B0604030504040204" pitchFamily="34" charset="0"/>
              </a:rPr>
              <a:t> </a:t>
            </a:r>
            <a:r>
              <a:rPr lang="pt-PT" altLang="pt-PT" sz="1100" dirty="0">
                <a:ea typeface="Verdana" panose="020B0604030504040204" pitchFamily="34" charset="0"/>
              </a:rPr>
              <a:t>Organização dos vários capítulos e subcapítulos de acordo com o índice. </a:t>
            </a:r>
          </a:p>
          <a:p>
            <a:pPr defTabSz="914400" eaLnBrk="1" hangingPunct="1">
              <a:buFont typeface="Times New Roman" pitchFamily="18" charset="0"/>
              <a:buChar char="•"/>
            </a:pPr>
            <a:r>
              <a:rPr lang="pt-PT" altLang="pt-PT" sz="1100" dirty="0">
                <a:ea typeface="Verdana" panose="020B0604030504040204" pitchFamily="34" charset="0"/>
              </a:rPr>
              <a:t>Inserção das imagens, esquemas, tabelas e gráficos no local adequado.</a:t>
            </a:r>
          </a:p>
          <a:p>
            <a:pPr defTabSz="914400" eaLnBrk="1" hangingPunct="1">
              <a:buFont typeface="Times New Roman" pitchFamily="18" charset="0"/>
              <a:buChar char="•"/>
            </a:pPr>
            <a:r>
              <a:rPr lang="pt-PT" altLang="pt-PT" sz="1100" dirty="0">
                <a:ea typeface="Verdana" panose="020B0604030504040204" pitchFamily="34" charset="0"/>
              </a:rPr>
              <a:t>Legendas de imagens, ilustrações, gráficos e tabelas.</a:t>
            </a:r>
          </a:p>
          <a:p>
            <a:pPr defTabSz="914400" eaLnBrk="1" hangingPunct="1">
              <a:buFont typeface="Times New Roman" pitchFamily="18" charset="0"/>
              <a:buChar char="•"/>
            </a:pPr>
            <a:r>
              <a:rPr lang="pt-PT" altLang="pt-PT" sz="1100" dirty="0">
                <a:ea typeface="Verdana" panose="020B0604030504040204" pitchFamily="34" charset="0"/>
              </a:rPr>
              <a:t>Referência a fontes e a citações.</a:t>
            </a:r>
          </a:p>
        </p:txBody>
      </p:sp>
      <p:sp>
        <p:nvSpPr>
          <p:cNvPr id="15" name="Rectangle 69"/>
          <p:cNvSpPr>
            <a:spLocks noChangeArrowheads="1"/>
          </p:cNvSpPr>
          <p:nvPr/>
        </p:nvSpPr>
        <p:spPr bwMode="auto">
          <a:xfrm>
            <a:off x="7085785" y="3535853"/>
            <a:ext cx="1878702" cy="476057"/>
          </a:xfrm>
          <a:prstGeom prst="rect">
            <a:avLst/>
          </a:prstGeom>
          <a:solidFill>
            <a:schemeClr val="bg1"/>
          </a:solidFill>
          <a:ln w="12700">
            <a:solidFill>
              <a:srgbClr val="01B6B5"/>
            </a:solidFill>
            <a:prstDash val="sysDot"/>
            <a:headEnd/>
            <a:tailEnd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 anchorCtr="0"/>
          <a:lstStyle/>
          <a:p>
            <a:pPr algn="ctr" defTabSz="914400">
              <a:spcAft>
                <a:spcPts val="1000"/>
              </a:spcAft>
              <a:defRPr/>
            </a:pPr>
            <a:r>
              <a:rPr lang="pt-PT" sz="1050" dirty="0">
                <a:solidFill>
                  <a:schemeClr val="tx1"/>
                </a:solidFill>
                <a:cs typeface="Arial" pitchFamily="34" charset="0"/>
              </a:rPr>
              <a:t>Na bibliografia os autores devem ser colocados por ordem alfabética.</a:t>
            </a:r>
          </a:p>
        </p:txBody>
      </p:sp>
      <p:sp>
        <p:nvSpPr>
          <p:cNvPr id="13" name="Rectangle 67"/>
          <p:cNvSpPr>
            <a:spLocks noChangeArrowheads="1"/>
          </p:cNvSpPr>
          <p:nvPr/>
        </p:nvSpPr>
        <p:spPr bwMode="auto">
          <a:xfrm>
            <a:off x="357037" y="3252641"/>
            <a:ext cx="1800000" cy="540000"/>
          </a:xfrm>
          <a:prstGeom prst="rect">
            <a:avLst/>
          </a:prstGeom>
          <a:solidFill>
            <a:srgbClr val="01B6B5"/>
          </a:solidFill>
          <a:ln w="12700">
            <a:noFill/>
            <a:miter lim="800000"/>
            <a:headEnd/>
            <a:tailEnd/>
          </a:ln>
          <a:effectLst/>
        </p:spPr>
        <p:txBody>
          <a:bodyPr/>
          <a:lstStyle/>
          <a:p>
            <a:pPr defTabSz="914400">
              <a:spcAft>
                <a:spcPts val="1000"/>
              </a:spcAft>
              <a:defRPr/>
            </a:pPr>
            <a:r>
              <a:rPr lang="pt-PT" sz="1400" b="1" cap="small" dirty="0">
                <a:solidFill>
                  <a:schemeClr val="bg1"/>
                </a:solidFill>
                <a:ea typeface="ＭＳ Ｐゴシック" charset="0"/>
              </a:rPr>
              <a:t>Bibliografia</a:t>
            </a:r>
          </a:p>
        </p:txBody>
      </p:sp>
      <p:sp>
        <p:nvSpPr>
          <p:cNvPr id="14" name="Rectangle 68"/>
          <p:cNvSpPr>
            <a:spLocks noChangeArrowheads="1"/>
          </p:cNvSpPr>
          <p:nvPr/>
        </p:nvSpPr>
        <p:spPr bwMode="auto">
          <a:xfrm>
            <a:off x="627137" y="3535853"/>
            <a:ext cx="6321127" cy="476057"/>
          </a:xfrm>
          <a:prstGeom prst="rect">
            <a:avLst/>
          </a:prstGeom>
          <a:solidFill>
            <a:schemeClr val="bg1"/>
          </a:solidFill>
          <a:ln w="12700">
            <a:solidFill>
              <a:srgbClr val="01B6B5"/>
            </a:solidFill>
            <a:miter lim="800000"/>
            <a:headEnd/>
            <a:tailEnd/>
          </a:ln>
        </p:spPr>
        <p:txBody>
          <a:bodyPr/>
          <a:lstStyle/>
          <a:p>
            <a:pPr defTabSz="914400" eaLnBrk="1" hangingPunct="1"/>
            <a:r>
              <a:rPr lang="pt-PT" altLang="pt-PT" sz="1100" dirty="0">
                <a:ea typeface="ＭＳ Ｐゴシック" pitchFamily="34" charset="-128"/>
              </a:rPr>
              <a:t>Há vários modelos para elaborar a bibliografia: por exemplo a Norma  APA ou a Norma Portuguesa 405, entre outras.</a:t>
            </a:r>
            <a:endParaRPr lang="pt-PT" altLang="pt-PT" sz="1800" dirty="0">
              <a:ea typeface="ＭＳ Ｐゴシック" pitchFamily="34" charset="-128"/>
            </a:endParaRPr>
          </a:p>
        </p:txBody>
      </p:sp>
      <p:sp>
        <p:nvSpPr>
          <p:cNvPr id="16" name="TextBox 1">
            <a:extLst>
              <a:ext uri="{FF2B5EF4-FFF2-40B4-BE49-F238E27FC236}">
                <a16:creationId xmlns:a16="http://schemas.microsoft.com/office/drawing/2014/main" id="{61574501-D0DF-F174-4943-CEAADACF2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0166" y="267494"/>
            <a:ext cx="7104282" cy="52322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defTabSz="801688"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37931725" indent="-37474525" defTabSz="801688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defTabSz="801688"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defTabSz="801688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defTabSz="801688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defTabSz="801688"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defTabSz="801688"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defTabSz="801688"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defTabSz="801688"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pt-PT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Verdana" charset="0"/>
              </a:rPr>
              <a:t>3. Usar</a:t>
            </a:r>
          </a:p>
        </p:txBody>
      </p:sp>
      <p:sp>
        <p:nvSpPr>
          <p:cNvPr id="17" name="Rectangle 67">
            <a:extLst>
              <a:ext uri="{FF2B5EF4-FFF2-40B4-BE49-F238E27FC236}">
                <a16:creationId xmlns:a16="http://schemas.microsoft.com/office/drawing/2014/main" id="{CF0DCB90-5A22-C53F-0469-69DAD88A4B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037" y="4196787"/>
            <a:ext cx="1800000" cy="540000"/>
          </a:xfrm>
          <a:prstGeom prst="rect">
            <a:avLst/>
          </a:prstGeom>
          <a:solidFill>
            <a:srgbClr val="01B6B5"/>
          </a:solidFill>
          <a:ln w="12700">
            <a:noFill/>
            <a:miter lim="800000"/>
            <a:headEnd/>
            <a:tailEnd/>
          </a:ln>
          <a:effectLst/>
        </p:spPr>
        <p:txBody>
          <a:bodyPr/>
          <a:lstStyle/>
          <a:p>
            <a:pPr defTabSz="914400">
              <a:spcAft>
                <a:spcPts val="1000"/>
              </a:spcAft>
              <a:defRPr/>
            </a:pPr>
            <a:r>
              <a:rPr lang="pt-PT" sz="1400" b="1" cap="small" dirty="0">
                <a:solidFill>
                  <a:schemeClr val="bg1"/>
                </a:solidFill>
                <a:ea typeface="ＭＳ Ｐゴシック" charset="0"/>
              </a:rPr>
              <a:t>Anexos</a:t>
            </a:r>
          </a:p>
        </p:txBody>
      </p:sp>
      <p:sp>
        <p:nvSpPr>
          <p:cNvPr id="18" name="Rectangle 68">
            <a:extLst>
              <a:ext uri="{FF2B5EF4-FFF2-40B4-BE49-F238E27FC236}">
                <a16:creationId xmlns:a16="http://schemas.microsoft.com/office/drawing/2014/main" id="{FC507536-32B4-E09A-DCA6-11BDC2008D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137" y="4479998"/>
            <a:ext cx="6321127" cy="324000"/>
          </a:xfrm>
          <a:prstGeom prst="rect">
            <a:avLst/>
          </a:prstGeom>
          <a:solidFill>
            <a:schemeClr val="bg1"/>
          </a:solidFill>
          <a:ln w="12700">
            <a:solidFill>
              <a:srgbClr val="01B6B5"/>
            </a:solidFill>
            <a:miter lim="800000"/>
            <a:headEnd/>
            <a:tailEnd/>
          </a:ln>
        </p:spPr>
        <p:txBody>
          <a:bodyPr/>
          <a:lstStyle/>
          <a:p>
            <a:pPr defTabSz="914400" eaLnBrk="1" hangingPunct="1"/>
            <a:r>
              <a:rPr lang="pt-PT" altLang="pt-PT" sz="1100" dirty="0">
                <a:ea typeface="ＭＳ Ｐゴシック" pitchFamily="34" charset="-128"/>
              </a:rPr>
              <a:t> Incluem informações que completam ou fundamentam as afirmações ao longo do trabalho.</a:t>
            </a:r>
          </a:p>
        </p:txBody>
      </p:sp>
      <p:sp>
        <p:nvSpPr>
          <p:cNvPr id="19" name="Rectangle 69">
            <a:extLst>
              <a:ext uri="{FF2B5EF4-FFF2-40B4-BE49-F238E27FC236}">
                <a16:creationId xmlns:a16="http://schemas.microsoft.com/office/drawing/2014/main" id="{832A8F1C-8C4B-2651-38A3-18BC6D84B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5785" y="4479999"/>
            <a:ext cx="1878702" cy="324000"/>
          </a:xfrm>
          <a:prstGeom prst="rect">
            <a:avLst/>
          </a:prstGeom>
          <a:solidFill>
            <a:schemeClr val="bg1"/>
          </a:solidFill>
          <a:ln w="12700">
            <a:solidFill>
              <a:srgbClr val="01B6B5"/>
            </a:solidFill>
            <a:prstDash val="sysDot"/>
            <a:headEnd/>
            <a:tailEnd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 anchorCtr="0"/>
          <a:lstStyle/>
          <a:p>
            <a:pPr algn="ctr" defTabSz="914400">
              <a:spcAft>
                <a:spcPts val="1000"/>
              </a:spcAft>
              <a:defRPr/>
            </a:pPr>
            <a:r>
              <a:rPr lang="pt-PT" sz="1050" dirty="0">
                <a:solidFill>
                  <a:schemeClr val="tx1"/>
                </a:solidFill>
                <a:cs typeface="Arial" pitchFamily="34" charset="0"/>
              </a:rPr>
              <a:t>Não são obrigatórios.</a:t>
            </a:r>
          </a:p>
        </p:txBody>
      </p:sp>
    </p:spTree>
    <p:extLst>
      <p:ext uri="{BB962C8B-B14F-4D97-AF65-F5344CB8AC3E}">
        <p14:creationId xmlns:p14="http://schemas.microsoft.com/office/powerpoint/2010/main" val="1400021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483246"/>
              </p:ext>
            </p:extLst>
          </p:nvPr>
        </p:nvGraphicFramePr>
        <p:xfrm>
          <a:off x="467544" y="1851670"/>
          <a:ext cx="7846242" cy="262800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877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79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0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2794">
                <a:tc>
                  <a:txBody>
                    <a:bodyPr/>
                    <a:lstStyle/>
                    <a:p>
                      <a:endParaRPr lang="pt-PT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1441" marR="91441" marT="45713" marB="45713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B6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600" dirty="0">
                          <a:latin typeface="+mn-lt"/>
                          <a:ea typeface="Verdana" panose="020B0604030504040204" pitchFamily="34" charset="0"/>
                        </a:rPr>
                        <a:t>Sim</a:t>
                      </a:r>
                      <a:endParaRPr lang="pt-PT" sz="1600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  <a:ea typeface="Verdana" panose="020B0604030504040204" pitchFamily="34" charset="0"/>
                      </a:endParaRPr>
                    </a:p>
                  </a:txBody>
                  <a:tcPr marL="91441" marR="91441" marT="45713" marB="457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B6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600" dirty="0">
                          <a:latin typeface="+mn-lt"/>
                          <a:ea typeface="Verdana" panose="020B0604030504040204" pitchFamily="34" charset="0"/>
                        </a:rPr>
                        <a:t>Em parte</a:t>
                      </a:r>
                      <a:endParaRPr lang="pt-PT" sz="1600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  <a:ea typeface="Verdana" panose="020B0604030504040204" pitchFamily="34" charset="0"/>
                      </a:endParaRPr>
                    </a:p>
                  </a:txBody>
                  <a:tcPr marL="91441" marR="91441" marT="45713" marB="457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B6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600" dirty="0">
                          <a:latin typeface="+mn-lt"/>
                          <a:ea typeface="Verdana" panose="020B0604030504040204" pitchFamily="34" charset="0"/>
                        </a:rPr>
                        <a:t>Não</a:t>
                      </a:r>
                      <a:endParaRPr lang="pt-PT" sz="1600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  <a:ea typeface="Verdana" panose="020B0604030504040204" pitchFamily="34" charset="0"/>
                      </a:endParaRPr>
                    </a:p>
                  </a:txBody>
                  <a:tcPr marL="91441" marR="91441" marT="45713" marB="4571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B6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6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altLang="pt-PT" sz="1600" kern="1200" baseline="0" dirty="0">
                          <a:solidFill>
                            <a:schemeClr val="dk1"/>
                          </a:solidFill>
                          <a:latin typeface="+mn-lt"/>
                          <a:ea typeface="Verdana" panose="020B0604030504040204" pitchFamily="34" charset="0"/>
                          <a:cs typeface="+mn-cs"/>
                        </a:rPr>
                        <a:t>O que aprendi ao fazer o trabalho?</a:t>
                      </a:r>
                    </a:p>
                  </a:txBody>
                  <a:tcPr marL="91441" marR="91441" marT="45713" marB="45713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6F5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1441" marR="91441" marT="45713" marB="45713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1441" marR="91441" marT="45713" marB="45713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1441" marR="91441" marT="45713" marB="45713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11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kern="1200" baseline="0" dirty="0">
                          <a:solidFill>
                            <a:schemeClr val="dk1"/>
                          </a:solidFill>
                          <a:latin typeface="+mn-lt"/>
                          <a:ea typeface="Verdana" panose="020B0604030504040204" pitchFamily="34" charset="0"/>
                          <a:cs typeface="+mn-cs"/>
                        </a:rPr>
                        <a:t>Consegui responder a todas as questões que levantei no início do trabalho?</a:t>
                      </a:r>
                    </a:p>
                  </a:txBody>
                  <a:tcPr marL="91441" marR="91441" marT="45713" marB="45713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6F5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6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1441" marR="91441" marT="45713" marB="45713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1441" marR="91441" marT="45713" marB="45713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6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1441" marR="91441" marT="45713" marB="45713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1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kern="1200" baseline="0" dirty="0">
                          <a:solidFill>
                            <a:schemeClr val="dk1"/>
                          </a:solidFill>
                          <a:latin typeface="+mn-lt"/>
                          <a:ea typeface="Verdana" panose="020B0604030504040204" pitchFamily="34" charset="0"/>
                          <a:cs typeface="+mn-cs"/>
                        </a:rPr>
                        <a:t>Procurei bem a informação?</a:t>
                      </a:r>
                    </a:p>
                  </a:txBody>
                  <a:tcPr marL="91441" marR="91441" marT="45713" marB="45713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6F5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1441" marR="91441" marT="45713" marB="45713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1441" marR="91441" marT="45713" marB="45713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1441" marR="91441" marT="45713" marB="45713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1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kern="1200" baseline="0" dirty="0">
                          <a:solidFill>
                            <a:schemeClr val="dk1"/>
                          </a:solidFill>
                          <a:latin typeface="+mn-lt"/>
                          <a:ea typeface="Verdana" panose="020B0604030504040204" pitchFamily="34" charset="0"/>
                          <a:cs typeface="+mn-cs"/>
                        </a:rPr>
                        <a:t>Organizei bem a informação?</a:t>
                      </a:r>
                    </a:p>
                  </a:txBody>
                  <a:tcPr marL="91441" marR="91441" marT="45713" marB="45713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6F5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1441" marR="91441" marT="45713" marB="45713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1441" marR="91441" marT="45713" marB="45713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1441" marR="91441" marT="45713" marB="45713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6929174"/>
                  </a:ext>
                </a:extLst>
              </a:tr>
              <a:tr h="3841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altLang="pt-PT" sz="1600" kern="1200" baseline="0" dirty="0">
                          <a:solidFill>
                            <a:schemeClr val="dk1"/>
                          </a:solidFill>
                          <a:latin typeface="+mn-lt"/>
                          <a:ea typeface="Verdana" panose="020B0604030504040204" pitchFamily="34" charset="0"/>
                          <a:cs typeface="+mn-cs"/>
                        </a:rPr>
                        <a:t>O que devo melhorar da próxima vez?</a:t>
                      </a:r>
                    </a:p>
                  </a:txBody>
                  <a:tcPr marL="91441" marR="91441" marT="45713" marB="45713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6F5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1441" marR="91441" marT="45713" marB="45713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1441" marR="91441" marT="45713" marB="45713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1441" marR="91441" marT="45713" marB="45713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B6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43431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38F9ACB0-CF6D-D86D-6F88-61B8FEAFB425}"/>
              </a:ext>
            </a:extLst>
          </p:cNvPr>
          <p:cNvSpPr/>
          <p:nvPr/>
        </p:nvSpPr>
        <p:spPr>
          <a:xfrm>
            <a:off x="467544" y="992492"/>
            <a:ext cx="7104282" cy="523220"/>
          </a:xfrm>
          <a:prstGeom prst="rect">
            <a:avLst/>
          </a:prstGeom>
          <a:solidFill>
            <a:srgbClr val="01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539552" y="1059582"/>
            <a:ext cx="7702225" cy="468000"/>
          </a:xfrm>
          <a:prstGeom prst="rect">
            <a:avLst/>
          </a:prstGeom>
          <a:ln>
            <a:solidFill>
              <a:srgbClr val="01B6B5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pt-PT"/>
            </a:defPPr>
            <a:lvl1pPr algn="just">
              <a:defRPr sz="2000">
                <a:solidFill>
                  <a:srgbClr val="404040"/>
                </a:solidFill>
                <a:latin typeface="Calibri(Body)"/>
                <a:ea typeface="ＭＳ Ｐゴシック" pitchFamily="34" charset="-128"/>
              </a:defRPr>
            </a:lvl1pPr>
          </a:lstStyle>
          <a:p>
            <a:r>
              <a:rPr lang="pt-PT" altLang="pt-PT" dirty="0">
                <a:latin typeface="+mn-lt"/>
                <a:ea typeface="Verdana" panose="020B0604030504040204" pitchFamily="34" charset="0"/>
              </a:rPr>
              <a:t>Verificar se cumprimos todas as etapas definidas no plano de trabalho.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D3DE17F4-90C0-F3CB-3385-2FE447FC9A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0166" y="267494"/>
            <a:ext cx="7104282" cy="52322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defTabSz="801688"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37931725" indent="-37474525" defTabSz="801688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defTabSz="801688"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defTabSz="801688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defTabSz="801688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defTabSz="801688"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defTabSz="801688"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defTabSz="801688"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defTabSz="801688"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pt-PT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Verdana" charset="0"/>
              </a:rPr>
              <a:t>4. Saber autoavaliar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1325</TotalTime>
  <Words>821</Words>
  <Application>Microsoft Office PowerPoint</Application>
  <PresentationFormat>On-screen Show (16:9)</PresentationFormat>
  <Paragraphs>156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Calibri(Body)</vt:lpstr>
      <vt:lpstr>Helvetica</vt:lpstr>
      <vt:lpstr>Times New Roman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LeYa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Sónia Beatriz Soares</dc:creator>
  <cp:lastModifiedBy>Sónia Beatriz Soares</cp:lastModifiedBy>
  <cp:revision>77</cp:revision>
  <dcterms:created xsi:type="dcterms:W3CDTF">2021-02-11T12:05:26Z</dcterms:created>
  <dcterms:modified xsi:type="dcterms:W3CDTF">2022-08-29T12:43:57Z</dcterms:modified>
</cp:coreProperties>
</file>